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0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6858000" cx="9144000"/>
  <p:notesSz cx="6858000" cy="9144000"/>
  <p:embeddedFontLst>
    <p:embeddedFont>
      <p:font typeface="Roboto"/>
      <p:regular r:id="rId36"/>
      <p:bold r:id="rId37"/>
      <p:italic r:id="rId38"/>
      <p:boldItalic r:id="rId39"/>
    </p:embeddedFont>
    <p:embeddedFont>
      <p:font typeface="Lora SemiBold"/>
      <p:regular r:id="rId40"/>
      <p:bold r:id="rId41"/>
      <p:italic r:id="rId42"/>
      <p:boldItalic r:id="rId43"/>
    </p:embeddedFont>
    <p:embeddedFont>
      <p:font typeface="Lora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48" roundtripDataSignature="AMtx7mgg8WYDg+kPJ/KKUxAVh6lhhZiQr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oraSemiBold-regular.fntdata"/><Relationship Id="rId20" Type="http://schemas.openxmlformats.org/officeDocument/2006/relationships/slide" Target="slides/slide14.xml"/><Relationship Id="rId42" Type="http://schemas.openxmlformats.org/officeDocument/2006/relationships/font" Target="fonts/LoraSemiBold-italic.fntdata"/><Relationship Id="rId41" Type="http://schemas.openxmlformats.org/officeDocument/2006/relationships/font" Target="fonts/LoraSemiBold-bold.fntdata"/><Relationship Id="rId22" Type="http://schemas.openxmlformats.org/officeDocument/2006/relationships/slide" Target="slides/slide16.xml"/><Relationship Id="rId44" Type="http://schemas.openxmlformats.org/officeDocument/2006/relationships/font" Target="fonts/Lora-regular.fntdata"/><Relationship Id="rId21" Type="http://schemas.openxmlformats.org/officeDocument/2006/relationships/slide" Target="slides/slide15.xml"/><Relationship Id="rId43" Type="http://schemas.openxmlformats.org/officeDocument/2006/relationships/font" Target="fonts/LoraSemiBold-boldItalic.fntdata"/><Relationship Id="rId24" Type="http://schemas.openxmlformats.org/officeDocument/2006/relationships/slide" Target="slides/slide18.xml"/><Relationship Id="rId46" Type="http://schemas.openxmlformats.org/officeDocument/2006/relationships/font" Target="fonts/Lora-italic.fntdata"/><Relationship Id="rId23" Type="http://schemas.openxmlformats.org/officeDocument/2006/relationships/slide" Target="slides/slide17.xml"/><Relationship Id="rId45" Type="http://schemas.openxmlformats.org/officeDocument/2006/relationships/font" Target="fonts/Lora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customschemas.google.com/relationships/presentationmetadata" Target="metadata"/><Relationship Id="rId25" Type="http://schemas.openxmlformats.org/officeDocument/2006/relationships/slide" Target="slides/slide19.xml"/><Relationship Id="rId47" Type="http://schemas.openxmlformats.org/officeDocument/2006/relationships/font" Target="fonts/Lora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Roboto-bold.fntdata"/><Relationship Id="rId14" Type="http://schemas.openxmlformats.org/officeDocument/2006/relationships/slide" Target="slides/slide8.xml"/><Relationship Id="rId36" Type="http://schemas.openxmlformats.org/officeDocument/2006/relationships/font" Target="fonts/Roboto-regular.fntdata"/><Relationship Id="rId17" Type="http://schemas.openxmlformats.org/officeDocument/2006/relationships/slide" Target="slides/slide11.xml"/><Relationship Id="rId39" Type="http://schemas.openxmlformats.org/officeDocument/2006/relationships/font" Target="fonts/Roboto-boldItalic.fntdata"/><Relationship Id="rId16" Type="http://schemas.openxmlformats.org/officeDocument/2006/relationships/slide" Target="slides/slide10.xml"/><Relationship Id="rId38" Type="http://schemas.openxmlformats.org/officeDocument/2006/relationships/font" Target="fonts/Robo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7465afc664_3_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7465afc664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445b3fb1e_6_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" name="Google Shape;256;g36445b3fb1e_6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6:notes"/>
          <p:cNvSpPr/>
          <p:nvPr>
            <p:ph idx="2" type="sldImg"/>
          </p:nvPr>
        </p:nvSpPr>
        <p:spPr>
          <a:xfrm>
            <a:off x="-500063" y="0"/>
            <a:ext cx="40005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67" name="Google Shape;267;p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8" name="Google Shape;268;p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6445b3fb1e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g36445b3fb1e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445b3fb1e_0_14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36445b3fb1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6445b3fb1e_2_26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36445b3fb1e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36445b3fb1e_2_26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8" name="Google Shape;308;g36445b3fb1e_2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6445b3fb1e_9_2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2" name="Google Shape;322;g36445b3fb1e_9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36445b3fb1e_2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8" name="Google Shape;328;g36445b3fb1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:notes"/>
          <p:cNvSpPr/>
          <p:nvPr>
            <p:ph idx="2" type="sldImg"/>
          </p:nvPr>
        </p:nvSpPr>
        <p:spPr>
          <a:xfrm>
            <a:off x="-500063" y="0"/>
            <a:ext cx="40005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39" name="Google Shape;339;p3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40" name="Google Shape;340;p3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36445b3fb1e_0_5:notes"/>
          <p:cNvSpPr/>
          <p:nvPr>
            <p:ph idx="2" type="sldImg"/>
          </p:nvPr>
        </p:nvSpPr>
        <p:spPr>
          <a:xfrm>
            <a:off x="-500063" y="0"/>
            <a:ext cx="40005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49" name="Google Shape;349;g36445b3fb1e_0_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350" name="Google Shape;350;g36445b3fb1e_0_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:notes"/>
          <p:cNvSpPr/>
          <p:nvPr>
            <p:ph idx="2" type="sldImg"/>
          </p:nvPr>
        </p:nvSpPr>
        <p:spPr>
          <a:xfrm>
            <a:off x="-500063" y="0"/>
            <a:ext cx="40005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63" name="Google Shape;163;p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4" name="Google Shape;164;p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445b3fb1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60" name="Google Shape;360;g36445b3fb1e_0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36445b3fb1e_1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400">
              <a:solidFill>
                <a:schemeClr val="dk1"/>
              </a:solidFill>
            </a:endParaRPr>
          </a:p>
        </p:txBody>
      </p:sp>
      <p:sp>
        <p:nvSpPr>
          <p:cNvPr id="376" name="Google Shape;376;g36445b3fb1e_13_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13:notes"/>
          <p:cNvSpPr/>
          <p:nvPr>
            <p:ph idx="2" type="sldImg"/>
          </p:nvPr>
        </p:nvSpPr>
        <p:spPr>
          <a:xfrm>
            <a:off x="-500063" y="0"/>
            <a:ext cx="40005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06" name="Google Shape;406;p1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07" name="Google Shape;407;p1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14:notes"/>
          <p:cNvSpPr/>
          <p:nvPr>
            <p:ph idx="2" type="sldImg"/>
          </p:nvPr>
        </p:nvSpPr>
        <p:spPr>
          <a:xfrm>
            <a:off x="-500063" y="0"/>
            <a:ext cx="40005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17" name="Google Shape;417;p1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8" name="Google Shape;418;p1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3747011ec70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60" name="Google Shape;460;g3747011ec70_1_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0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g37465afc664_3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2" name="Google Shape;472;g37465afc664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36445b3fb1e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79" name="Google Shape;479;g36445b3fb1e_0_12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36445b3fb1e_0_2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1" name="Google Shape;491;g36445b3fb1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19:notes"/>
          <p:cNvSpPr/>
          <p:nvPr>
            <p:ph idx="2" type="sldImg"/>
          </p:nvPr>
        </p:nvSpPr>
        <p:spPr>
          <a:xfrm>
            <a:off x="-500063" y="0"/>
            <a:ext cx="40005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6" name="Google Shape;496;p19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7" name="Google Shape;497;p19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6445b3fb1e_4_10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4" name="Google Shape;514;g36445b3fb1e_4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:notes"/>
          <p:cNvSpPr/>
          <p:nvPr>
            <p:ph idx="2" type="sldImg"/>
          </p:nvPr>
        </p:nvSpPr>
        <p:spPr>
          <a:xfrm>
            <a:off x="-500063" y="0"/>
            <a:ext cx="4000501" cy="3000375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6" name="Google Shape;176;p3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" name="Google Shape;177;p3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5" name="Google Shape;185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747011ec70_1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97" name="Google Shape;197;g3747011ec70_1_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3747011ec70_1_29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" name="Google Shape;206;g3747011ec70_1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36445b3fb1e_4_96:notes"/>
          <p:cNvSpPr/>
          <p:nvPr>
            <p:ph idx="2" type="sldImg"/>
          </p:nvPr>
        </p:nvSpPr>
        <p:spPr>
          <a:xfrm>
            <a:off x="-500063" y="0"/>
            <a:ext cx="40005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15" name="Google Shape;215;g36445b3fb1e_4_9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6" name="Google Shape;216;g36445b3fb1e_4_9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36445b3fb1e_6_11:notes"/>
          <p:cNvSpPr/>
          <p:nvPr>
            <p:ph idx="2" type="sldImg"/>
          </p:nvPr>
        </p:nvSpPr>
        <p:spPr>
          <a:xfrm>
            <a:off x="-500063" y="0"/>
            <a:ext cx="40005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30" name="Google Shape;230;g36445b3fb1e_6_11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1" name="Google Shape;231;g36445b3fb1e_6_11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36445b3fb1e_6_55:notes"/>
          <p:cNvSpPr/>
          <p:nvPr>
            <p:ph idx="2" type="sldImg"/>
          </p:nvPr>
        </p:nvSpPr>
        <p:spPr>
          <a:xfrm>
            <a:off x="-500063" y="0"/>
            <a:ext cx="4000500" cy="3000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45" name="Google Shape;245;g36445b3fb1e_6_5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SzPts val="1100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6" name="Google Shape;246;g36445b3fb1e_6_5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1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2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0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1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1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4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9" name="Google Shape;89;p4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4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1" name="Google Shape;91;p4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4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41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5" name="Google Shape;95;p41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1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2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4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0" name="Google Shape;100;p4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4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3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3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6" name="Google Shape;106;p4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4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44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44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2" name="Google Shape;112;p44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113" name="Google Shape;113;p4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4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4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4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5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19" name="Google Shape;119;p45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0" name="Google Shape;120;p45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121" name="Google Shape;121;p45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122" name="Google Shape;122;p4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4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4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4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4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4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47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47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32" name="Google Shape;132;p47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33" name="Google Shape;133;p4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4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2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2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22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2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48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48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39" name="Google Shape;139;p48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40" name="Google Shape;140;p4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4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4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4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9"/>
          <p:cNvSpPr txBox="1"/>
          <p:nvPr>
            <p:ph idx="1" type="body"/>
          </p:nvPr>
        </p:nvSpPr>
        <p:spPr>
          <a:xfrm rot="5400000">
            <a:off x="2308951" y="-251550"/>
            <a:ext cx="4526100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6" name="Google Shape;146;p4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4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4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50"/>
          <p:cNvSpPr txBox="1"/>
          <p:nvPr>
            <p:ph type="title"/>
          </p:nvPr>
        </p:nvSpPr>
        <p:spPr>
          <a:xfrm rot="5400000">
            <a:off x="4732351" y="2171689"/>
            <a:ext cx="5851500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50"/>
          <p:cNvSpPr txBox="1"/>
          <p:nvPr>
            <p:ph idx="1" type="body"/>
          </p:nvPr>
        </p:nvSpPr>
        <p:spPr>
          <a:xfrm rot="5400000">
            <a:off x="541350" y="190487"/>
            <a:ext cx="5851500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52" name="Google Shape;152;p5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5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5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7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27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7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23"/>
          <p:cNvSpPr txBox="1"/>
          <p:nvPr>
            <p:ph type="ctrTitle"/>
          </p:nvPr>
        </p:nvSpPr>
        <p:spPr>
          <a:xfrm>
            <a:off x="685800" y="2130425"/>
            <a:ext cx="7772400" cy="147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3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9" name="Google Shape;29;p23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23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3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4"/>
          <p:cNvSpPr txBox="1"/>
          <p:nvPr>
            <p:ph type="title"/>
          </p:nvPr>
        </p:nvSpPr>
        <p:spPr>
          <a:xfrm>
            <a:off x="722313" y="4406900"/>
            <a:ext cx="7772400" cy="13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4"/>
          <p:cNvSpPr txBox="1"/>
          <p:nvPr>
            <p:ph idx="1" type="body"/>
          </p:nvPr>
        </p:nvSpPr>
        <p:spPr>
          <a:xfrm>
            <a:off x="722313" y="2906713"/>
            <a:ext cx="7772400" cy="15003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" name="Google Shape;35;p24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24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24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2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25"/>
          <p:cNvSpPr txBox="1"/>
          <p:nvPr>
            <p:ph idx="1" type="body"/>
          </p:nvPr>
        </p:nvSpPr>
        <p:spPr>
          <a:xfrm>
            <a:off x="457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1" name="Google Shape;41;p25"/>
          <p:cNvSpPr txBox="1"/>
          <p:nvPr>
            <p:ph idx="2" type="body"/>
          </p:nvPr>
        </p:nvSpPr>
        <p:spPr>
          <a:xfrm>
            <a:off x="4648200" y="1600200"/>
            <a:ext cx="4038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42" name="Google Shape;42;p25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5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5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6"/>
          <p:cNvSpPr txBox="1"/>
          <p:nvPr>
            <p:ph idx="1" type="body"/>
          </p:nvPr>
        </p:nvSpPr>
        <p:spPr>
          <a:xfrm>
            <a:off x="457200" y="1535113"/>
            <a:ext cx="4040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8" name="Google Shape;48;p26"/>
          <p:cNvSpPr txBox="1"/>
          <p:nvPr>
            <p:ph idx="2" type="body"/>
          </p:nvPr>
        </p:nvSpPr>
        <p:spPr>
          <a:xfrm>
            <a:off x="457200" y="2174875"/>
            <a:ext cx="40401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9" name="Google Shape;49;p26"/>
          <p:cNvSpPr txBox="1"/>
          <p:nvPr>
            <p:ph idx="3" type="body"/>
          </p:nvPr>
        </p:nvSpPr>
        <p:spPr>
          <a:xfrm>
            <a:off x="4645025" y="1535113"/>
            <a:ext cx="40419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50" name="Google Shape;50;p26"/>
          <p:cNvSpPr txBox="1"/>
          <p:nvPr>
            <p:ph idx="4" type="body"/>
          </p:nvPr>
        </p:nvSpPr>
        <p:spPr>
          <a:xfrm>
            <a:off x="4645025" y="2174875"/>
            <a:ext cx="4041900" cy="39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51" name="Google Shape;51;p26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26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26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28"/>
          <p:cNvSpPr txBox="1"/>
          <p:nvPr>
            <p:ph type="title"/>
          </p:nvPr>
        </p:nvSpPr>
        <p:spPr>
          <a:xfrm>
            <a:off x="457200" y="273050"/>
            <a:ext cx="3008400" cy="116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28"/>
          <p:cNvSpPr txBox="1"/>
          <p:nvPr>
            <p:ph idx="1" type="body"/>
          </p:nvPr>
        </p:nvSpPr>
        <p:spPr>
          <a:xfrm>
            <a:off x="3575050" y="273050"/>
            <a:ext cx="5111700" cy="58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28"/>
          <p:cNvSpPr txBox="1"/>
          <p:nvPr>
            <p:ph idx="2" type="body"/>
          </p:nvPr>
        </p:nvSpPr>
        <p:spPr>
          <a:xfrm>
            <a:off x="457200" y="1435100"/>
            <a:ext cx="3008400" cy="46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28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28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28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9"/>
          <p:cNvSpPr txBox="1"/>
          <p:nvPr>
            <p:ph type="title"/>
          </p:nvPr>
        </p:nvSpPr>
        <p:spPr>
          <a:xfrm>
            <a:off x="1792288" y="4800600"/>
            <a:ext cx="54864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29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9"/>
          <p:cNvSpPr txBox="1"/>
          <p:nvPr>
            <p:ph idx="1" type="body"/>
          </p:nvPr>
        </p:nvSpPr>
        <p:spPr>
          <a:xfrm>
            <a:off x="1792288" y="5367338"/>
            <a:ext cx="5486400" cy="8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2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2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0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20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20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20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20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39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39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Google Shape;83;p39"/>
          <p:cNvSpPr txBox="1"/>
          <p:nvPr>
            <p:ph idx="10" type="dt"/>
          </p:nvPr>
        </p:nvSpPr>
        <p:spPr>
          <a:xfrm>
            <a:off x="457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4" name="Google Shape;84;p39"/>
          <p:cNvSpPr txBox="1"/>
          <p:nvPr>
            <p:ph idx="11" type="ftr"/>
          </p:nvPr>
        </p:nvSpPr>
        <p:spPr>
          <a:xfrm>
            <a:off x="3124200" y="6356350"/>
            <a:ext cx="2895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5" name="Google Shape;85;p39"/>
          <p:cNvSpPr txBox="1"/>
          <p:nvPr>
            <p:ph idx="12" type="sldNum"/>
          </p:nvPr>
        </p:nvSpPr>
        <p:spPr>
          <a:xfrm>
            <a:off x="6553200" y="6356350"/>
            <a:ext cx="21336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1.png"/><Relationship Id="rId4" Type="http://schemas.openxmlformats.org/officeDocument/2006/relationships/image" Target="../media/image25.png"/><Relationship Id="rId5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44.png"/><Relationship Id="rId5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Relationship Id="rId6" Type="http://schemas.openxmlformats.org/officeDocument/2006/relationships/image" Target="../media/image39.png"/><Relationship Id="rId7" Type="http://schemas.openxmlformats.org/officeDocument/2006/relationships/image" Target="../media/image63.png"/><Relationship Id="rId8" Type="http://schemas.openxmlformats.org/officeDocument/2006/relationships/image" Target="../media/image3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Relationship Id="rId4" Type="http://schemas.openxmlformats.org/officeDocument/2006/relationships/image" Target="../media/image37.png"/><Relationship Id="rId5" Type="http://schemas.openxmlformats.org/officeDocument/2006/relationships/image" Target="../media/image5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6.png"/><Relationship Id="rId5" Type="http://schemas.openxmlformats.org/officeDocument/2006/relationships/image" Target="../media/image3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Relationship Id="rId4" Type="http://schemas.openxmlformats.org/officeDocument/2006/relationships/image" Target="../media/image3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6.png"/><Relationship Id="rId4" Type="http://schemas.openxmlformats.org/officeDocument/2006/relationships/image" Target="../media/image38.png"/><Relationship Id="rId5" Type="http://schemas.openxmlformats.org/officeDocument/2006/relationships/image" Target="../media/image53.png"/><Relationship Id="rId6" Type="http://schemas.openxmlformats.org/officeDocument/2006/relationships/image" Target="../media/image40.png"/><Relationship Id="rId7" Type="http://schemas.openxmlformats.org/officeDocument/2006/relationships/image" Target="../media/image41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7.png"/><Relationship Id="rId4" Type="http://schemas.openxmlformats.org/officeDocument/2006/relationships/image" Target="../media/image47.png"/><Relationship Id="rId5" Type="http://schemas.openxmlformats.org/officeDocument/2006/relationships/image" Target="../media/image4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7.png"/><Relationship Id="rId4" Type="http://schemas.openxmlformats.org/officeDocument/2006/relationships/image" Target="../media/image45.jpg"/><Relationship Id="rId5" Type="http://schemas.openxmlformats.org/officeDocument/2006/relationships/hyperlink" Target="https://lnkd.in/eXrhwgWY" TargetMode="External"/><Relationship Id="rId6" Type="http://schemas.openxmlformats.org/officeDocument/2006/relationships/image" Target="../media/image48.jpg"/><Relationship Id="rId7" Type="http://schemas.openxmlformats.org/officeDocument/2006/relationships/image" Target="../media/image6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7.png"/><Relationship Id="rId4" Type="http://schemas.openxmlformats.org/officeDocument/2006/relationships/image" Target="../media/image50.png"/><Relationship Id="rId5" Type="http://schemas.openxmlformats.org/officeDocument/2006/relationships/image" Target="../media/image59.png"/><Relationship Id="rId6" Type="http://schemas.openxmlformats.org/officeDocument/2006/relationships/image" Target="../media/image5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7.png"/><Relationship Id="rId4" Type="http://schemas.openxmlformats.org/officeDocument/2006/relationships/image" Target="../media/image54.jpg"/><Relationship Id="rId5" Type="http://schemas.openxmlformats.org/officeDocument/2006/relationships/image" Target="../media/image56.png"/><Relationship Id="rId6" Type="http://schemas.openxmlformats.org/officeDocument/2006/relationships/image" Target="../media/image67.png"/><Relationship Id="rId7" Type="http://schemas.openxmlformats.org/officeDocument/2006/relationships/image" Target="../media/image5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.png"/><Relationship Id="rId4" Type="http://schemas.openxmlformats.org/officeDocument/2006/relationships/image" Target="../media/image6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4.jpg"/><Relationship Id="rId5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Relationship Id="rId5" Type="http://schemas.openxmlformats.org/officeDocument/2006/relationships/image" Target="../media/image8.png"/><Relationship Id="rId6" Type="http://schemas.openxmlformats.org/officeDocument/2006/relationships/image" Target="../media/image13.png"/><Relationship Id="rId7" Type="http://schemas.openxmlformats.org/officeDocument/2006/relationships/image" Target="../media/image9.pn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6" Type="http://schemas.openxmlformats.org/officeDocument/2006/relationships/image" Target="../media/image6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8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png"/><Relationship Id="rId4" Type="http://schemas.openxmlformats.org/officeDocument/2006/relationships/image" Target="../media/image49.png"/><Relationship Id="rId5" Type="http://schemas.openxmlformats.org/officeDocument/2006/relationships/image" Target="../media/image2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7465afc664_3_2"/>
          <p:cNvSpPr txBox="1"/>
          <p:nvPr>
            <p:ph idx="1" type="body"/>
          </p:nvPr>
        </p:nvSpPr>
        <p:spPr>
          <a:xfrm>
            <a:off x="457200" y="1600200"/>
            <a:ext cx="8229600" cy="45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</a:pPr>
            <a:r>
              <a:t/>
            </a:r>
            <a:endParaRPr/>
          </a:p>
        </p:txBody>
      </p:sp>
      <p:pic>
        <p:nvPicPr>
          <p:cNvPr id="160" name="Google Shape;160;g37465afc664_3_2" title="LondonScalaTalks_LLM4S_talk_2025_Banner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81000"/>
            <a:ext cx="9144000" cy="609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36445b3fb1e_6_4"/>
          <p:cNvSpPr txBox="1"/>
          <p:nvPr/>
        </p:nvSpPr>
        <p:spPr>
          <a:xfrm>
            <a:off x="489900" y="3004050"/>
            <a:ext cx="3715800" cy="3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g36445b3fb1e_6_4"/>
          <p:cNvSpPr txBox="1"/>
          <p:nvPr/>
        </p:nvSpPr>
        <p:spPr>
          <a:xfrm>
            <a:off x="275800" y="755350"/>
            <a:ext cx="69060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38761D"/>
                </a:solidFill>
                <a:latin typeface="Lora SemiBold"/>
                <a:ea typeface="Lora SemiBold"/>
                <a:cs typeface="Lora SemiBold"/>
                <a:sym typeface="Lora SemiBold"/>
              </a:rPr>
              <a:t>MCP in Action: Powering Szork’s World</a:t>
            </a:r>
            <a:endParaRPr b="0" i="0" sz="2500" u="none" cap="none" strike="noStrike">
              <a:solidFill>
                <a:srgbClr val="38761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36445b3fb1e_6_4"/>
          <p:cNvSpPr txBox="1"/>
          <p:nvPr/>
        </p:nvSpPr>
        <p:spPr>
          <a:xfrm>
            <a:off x="412025" y="1463025"/>
            <a:ext cx="62991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In Szork, MCP lets the Dungeon Master agent reach out to any external tool mid-game, enriching the story, solving puzzles, and reacting to the player in real time.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1" name="Google Shape;261;g36445b3fb1e_6_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500" y="2524700"/>
            <a:ext cx="3033000" cy="479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g36445b3fb1e_6_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2025" y="2926975"/>
            <a:ext cx="2790475" cy="3568438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g36445b3fb1e_6_4"/>
          <p:cNvSpPr txBox="1"/>
          <p:nvPr/>
        </p:nvSpPr>
        <p:spPr>
          <a:xfrm>
            <a:off x="4393825" y="2256050"/>
            <a:ext cx="4028700" cy="448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sng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Why this matters for Szork:</a:t>
            </a:r>
            <a:b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Dynamic expansion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—&gt; Add new puzzles, items, or NPC behaviors from remote services without updating the game code.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Unified tool handling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—&gt; Local and external tools look identical to the agent.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Fast iteration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—&gt; Try new features during development or live events without deployment delays.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Future-proof </a:t>
            </a:r>
            <a:r>
              <a:rPr b="0" i="0" lang="en-U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—&gt; Swap or upgrade tools as MCP evolves, without rewriting integrations.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4" name="Google Shape;264;g36445b3fb1e_6_4" title="Black And White Modern Initial PB Consulting Logo Design.png"/>
          <p:cNvPicPr preferRelativeResize="0"/>
          <p:nvPr/>
        </p:nvPicPr>
        <p:blipFill rotWithShape="1">
          <a:blip r:embed="rId5">
            <a:alphaModFix amt="8000"/>
          </a:blip>
          <a:srcRect b="0" l="0" r="0" t="0"/>
          <a:stretch/>
        </p:blipFill>
        <p:spPr>
          <a:xfrm>
            <a:off x="2113700" y="1324750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6"/>
          <p:cNvSpPr/>
          <p:nvPr/>
        </p:nvSpPr>
        <p:spPr>
          <a:xfrm>
            <a:off x="0" y="77100"/>
            <a:ext cx="9144000" cy="7481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" name="Google Shape;271;p6" title="Black And White Modern Initial PB Consulting Logo Design.png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2190750" y="104775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6"/>
          <p:cNvSpPr/>
          <p:nvPr/>
        </p:nvSpPr>
        <p:spPr>
          <a:xfrm flipH="1">
            <a:off x="6432540" y="3335867"/>
            <a:ext cx="2468880" cy="3200400"/>
          </a:xfrm>
          <a:prstGeom prst="rtTriangle">
            <a:avLst/>
          </a:prstGeom>
          <a:solidFill>
            <a:srgbClr val="D72F2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6"/>
          <p:cNvSpPr/>
          <p:nvPr/>
        </p:nvSpPr>
        <p:spPr>
          <a:xfrm>
            <a:off x="5650989" y="623275"/>
            <a:ext cx="3009130" cy="5607882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6"/>
          <p:cNvSpPr txBox="1"/>
          <p:nvPr/>
        </p:nvSpPr>
        <p:spPr>
          <a:xfrm>
            <a:off x="5719603" y="1267571"/>
            <a:ext cx="2871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Beyond Games</a:t>
            </a:r>
            <a:endParaRPr b="1" i="0" sz="3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b="1" i="0" lang="en-US" sz="3500" u="none" cap="none" strike="noStrike">
                <a:solidFill>
                  <a:srgbClr val="D62E22"/>
                </a:solidFill>
                <a:latin typeface="Arial"/>
                <a:ea typeface="Arial"/>
                <a:cs typeface="Arial"/>
                <a:sym typeface="Arial"/>
              </a:rPr>
              <a:t>RAG</a:t>
            </a:r>
            <a:r>
              <a:rPr b="1" i="0" lang="en-US" sz="3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Architecture</a:t>
            </a:r>
            <a:endParaRPr b="0" i="0" sz="3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6"/>
          <p:cNvSpPr txBox="1"/>
          <p:nvPr/>
        </p:nvSpPr>
        <p:spPr>
          <a:xfrm>
            <a:off x="324070" y="1615423"/>
            <a:ext cx="5142900" cy="37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Grounded by design: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Retrieve → Generate ⇒ answers come with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citations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(receipts, not vibes).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Handle large sources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expands the context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Dynamically updatable: 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Update the index, not the model;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smaller models + sharper context.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Latency as UX: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Retrieval is part of the product—keep it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snappy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so interactions feel live.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Governance up front: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Decide </a:t>
            </a: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what’s eligible</a:t>
            </a: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at ingest and enforce at retrieve; safe by design.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6"/>
          <p:cNvSpPr txBox="1"/>
          <p:nvPr/>
        </p:nvSpPr>
        <p:spPr>
          <a:xfrm>
            <a:off x="273825" y="731919"/>
            <a:ext cx="5243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D62E22"/>
                </a:solidFill>
                <a:latin typeface="Lora SemiBold"/>
                <a:ea typeface="Lora SemiBold"/>
                <a:cs typeface="Lora SemiBold"/>
                <a:sym typeface="Lora SemiBold"/>
              </a:rPr>
              <a:t>Retrieval-Augmented Generation</a:t>
            </a:r>
            <a:endParaRPr b="0" i="0" sz="2500" u="none" cap="none" strike="noStrike">
              <a:solidFill>
                <a:srgbClr val="D62E22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pic>
        <p:nvPicPr>
          <p:cNvPr id="277" name="Google Shape;277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14926" y="217050"/>
            <a:ext cx="1286500" cy="128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2" name="Google Shape;282;g36445b3fb1e_3_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8813" y="439075"/>
            <a:ext cx="7480474" cy="597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Google Shape;287;g36445b3fb1e_0_149" title="Black And White Modern Initial PB Consulting Logo Design.png"/>
          <p:cNvPicPr preferRelativeResize="0"/>
          <p:nvPr/>
        </p:nvPicPr>
        <p:blipFill rotWithShape="1">
          <a:blip r:embed="rId3">
            <a:alphaModFix amt="8000"/>
          </a:blip>
          <a:srcRect b="0" l="0" r="0" t="0"/>
          <a:stretch/>
        </p:blipFill>
        <p:spPr>
          <a:xfrm>
            <a:off x="2190750" y="1047750"/>
            <a:ext cx="4762500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g36445b3fb1e_0_149"/>
          <p:cNvSpPr txBox="1"/>
          <p:nvPr/>
        </p:nvSpPr>
        <p:spPr>
          <a:xfrm>
            <a:off x="489900" y="3004050"/>
            <a:ext cx="3715800" cy="3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Built (now)</a:t>
            </a:r>
            <a:endParaRPr b="1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EmbedX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plug-in embeddings → </a:t>
            </a:r>
            <a:r>
              <a:rPr b="0" i="1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extract → chunk → embed → retrieve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UniversalExtractor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.pdf/.txt/.csv/xlsx/.docx/URL.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Answers with receipts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(citations on);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retrieval = no answer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238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Config-driven model swap;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FAISS baseline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structured logs.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g36445b3fb1e_0_149"/>
          <p:cNvSpPr txBox="1"/>
          <p:nvPr/>
        </p:nvSpPr>
        <p:spPr>
          <a:xfrm>
            <a:off x="4716100" y="3083175"/>
            <a:ext cx="3715800" cy="34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1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Next (in flight)</a:t>
            </a:r>
            <a:endParaRPr b="1" i="1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PGVector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DB-backed retrieval + SQL filters + fast index.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Multimodal embeddings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(text + image).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Tokenizer-aware chunking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hybrid search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+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light re-ranker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b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492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</a:pP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Scoreboard: </a:t>
            </a: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accuracy • coverage  • cost • safety</a:t>
            </a:r>
            <a:r>
              <a:rPr b="0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 b="0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1" i="0" sz="1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0" name="Google Shape;290;g36445b3fb1e_0_149" title="Untitled design (20)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19025" y="344550"/>
            <a:ext cx="7303050" cy="2659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6445b3fb1e_2_260"/>
          <p:cNvSpPr/>
          <p:nvPr/>
        </p:nvSpPr>
        <p:spPr>
          <a:xfrm flipH="1">
            <a:off x="6432420" y="3335867"/>
            <a:ext cx="2469000" cy="3200400"/>
          </a:xfrm>
          <a:prstGeom prst="rtTriangle">
            <a:avLst/>
          </a:prstGeom>
          <a:solidFill>
            <a:srgbClr val="8E7C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g36445b3fb1e_2_260"/>
          <p:cNvSpPr txBox="1"/>
          <p:nvPr/>
        </p:nvSpPr>
        <p:spPr>
          <a:xfrm>
            <a:off x="2727625" y="4906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g36445b3fb1e_2_260"/>
          <p:cNvSpPr txBox="1"/>
          <p:nvPr/>
        </p:nvSpPr>
        <p:spPr>
          <a:xfrm>
            <a:off x="6143000" y="1313200"/>
            <a:ext cx="203100" cy="262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8" name="Google Shape;298;g36445b3fb1e_2_260" title="file_000000009a6861f8a8cc2c59a57234de.png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8925" y="1313200"/>
            <a:ext cx="4212561" cy="2808374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g36445b3fb1e_2_260"/>
          <p:cNvSpPr txBox="1"/>
          <p:nvPr/>
        </p:nvSpPr>
        <p:spPr>
          <a:xfrm>
            <a:off x="1004950" y="-1139725"/>
            <a:ext cx="870900" cy="377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6445b3fb1e_2_260"/>
          <p:cNvSpPr txBox="1"/>
          <p:nvPr/>
        </p:nvSpPr>
        <p:spPr>
          <a:xfrm>
            <a:off x="582225" y="683425"/>
            <a:ext cx="4049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9900FF"/>
                </a:solidFill>
                <a:latin typeface="Lora SemiBold"/>
                <a:ea typeface="Lora SemiBold"/>
                <a:cs typeface="Lora SemiBold"/>
                <a:sym typeface="Lora SemiBold"/>
              </a:rPr>
              <a:t>Multimodality: Image Generation and Processing</a:t>
            </a:r>
            <a:r>
              <a:rPr b="0" i="0" lang="en-US" sz="2500" u="none" cap="none" strike="noStrike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2500" u="none" cap="none" strike="noStrike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6445b3fb1e_2_260"/>
          <p:cNvSpPr txBox="1"/>
          <p:nvPr/>
        </p:nvSpPr>
        <p:spPr>
          <a:xfrm>
            <a:off x="421175" y="4709150"/>
            <a:ext cx="4714800" cy="16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Image Generation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– Uses advanced AI models like GANs, VAEs, and diffusion models to create new images from scratch, often guided by inputs such as random noise, text descriptions, or reference images.</a:t>
            </a:r>
            <a:b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6445b3fb1e_2_260"/>
          <p:cNvSpPr txBox="1"/>
          <p:nvPr/>
        </p:nvSpPr>
        <p:spPr>
          <a:xfrm>
            <a:off x="1554000" y="3940300"/>
            <a:ext cx="22575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6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Stable Diffusion at work</a:t>
            </a:r>
            <a:endParaRPr b="0" i="0" sz="16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g36445b3fb1e_2_260"/>
          <p:cNvSpPr/>
          <p:nvPr/>
        </p:nvSpPr>
        <p:spPr>
          <a:xfrm>
            <a:off x="5650989" y="623275"/>
            <a:ext cx="3009000" cy="5607900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g36445b3fb1e_2_260"/>
          <p:cNvSpPr txBox="1"/>
          <p:nvPr/>
        </p:nvSpPr>
        <p:spPr>
          <a:xfrm>
            <a:off x="5660700" y="1751650"/>
            <a:ext cx="3100500" cy="218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Create Images, Whenever you feel like it!</a:t>
            </a:r>
            <a:endParaRPr b="0" i="0" sz="32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5" name="Google Shape;305;g36445b3fb1e_2_26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652850" y="191850"/>
            <a:ext cx="1360625" cy="136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445b3fb1e_2_268"/>
          <p:cNvSpPr txBox="1"/>
          <p:nvPr/>
        </p:nvSpPr>
        <p:spPr>
          <a:xfrm>
            <a:off x="454625" y="1097525"/>
            <a:ext cx="7858200" cy="362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Enabled Image Generation in LLM4S: 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Support generating images</a:t>
            </a:r>
            <a:b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Unified API Design: 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User-friendly interface with different image generation services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Speech to Text Support: 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With multiple backends, including lightweight offline (CMU Sphinx) and high-accuracy (Whisper) options.</a:t>
            </a:r>
            <a:b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Text-to-Speech (TTS): 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Simple interface with Tacotron2 for natural, clear voices that work out of the box.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Voice Controls &amp; Output: </a:t>
            </a: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Let users adjust voice, pace, and tone and validate with multiple languages/accents.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g36445b3fb1e_2_268"/>
          <p:cNvSpPr txBox="1"/>
          <p:nvPr/>
        </p:nvSpPr>
        <p:spPr>
          <a:xfrm>
            <a:off x="12004900" y="193650"/>
            <a:ext cx="3629100" cy="647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E74C3C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E74C3C"/>
              </a:solidFill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36445b3fb1e_2_268"/>
          <p:cNvSpPr txBox="1"/>
          <p:nvPr/>
        </p:nvSpPr>
        <p:spPr>
          <a:xfrm flipH="1">
            <a:off x="10421625" y="4202200"/>
            <a:ext cx="3342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g36445b3fb1e_2_268"/>
          <p:cNvSpPr txBox="1"/>
          <p:nvPr/>
        </p:nvSpPr>
        <p:spPr>
          <a:xfrm>
            <a:off x="9805125" y="1097525"/>
            <a:ext cx="395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g36445b3fb1e_2_268"/>
          <p:cNvSpPr txBox="1"/>
          <p:nvPr/>
        </p:nvSpPr>
        <p:spPr>
          <a:xfrm>
            <a:off x="317475" y="186775"/>
            <a:ext cx="903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500" u="none" cap="none" strike="noStrike">
                <a:solidFill>
                  <a:srgbClr val="9900FF"/>
                </a:solidFill>
                <a:latin typeface="Lora"/>
                <a:ea typeface="Lora"/>
                <a:cs typeface="Lora"/>
                <a:sym typeface="Lora"/>
              </a:rPr>
              <a:t>Supporting image, voice and other LLM modalites</a:t>
            </a:r>
            <a:endParaRPr b="0" i="0" sz="2500" u="none" cap="none" strike="noStrike">
              <a:solidFill>
                <a:srgbClr val="9900FF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15" name="Google Shape;315;g36445b3fb1e_2_2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1800" y="5143118"/>
            <a:ext cx="1682920" cy="12077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g36445b3fb1e_2_2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21347" y="5143118"/>
            <a:ext cx="1312483" cy="1207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g36445b3fb1e_2_2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133923" y="5095916"/>
            <a:ext cx="1128091" cy="1332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g36445b3fb1e_2_26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 rot="267188">
            <a:off x="5307495" y="5128391"/>
            <a:ext cx="1682914" cy="123718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g36445b3fb1e_2_26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863554" y="5143118"/>
            <a:ext cx="1951745" cy="1364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36445b3fb1e_9_29"/>
          <p:cNvSpPr txBox="1"/>
          <p:nvPr/>
        </p:nvSpPr>
        <p:spPr>
          <a:xfrm>
            <a:off x="674375" y="391475"/>
            <a:ext cx="8058300" cy="104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500" u="none" cap="none" strike="noStrike">
                <a:solidFill>
                  <a:srgbClr val="9900FF"/>
                </a:solidFill>
                <a:latin typeface="Lora SemiBold"/>
                <a:ea typeface="Lora SemiBold"/>
                <a:cs typeface="Lora SemiBold"/>
                <a:sym typeface="Lora SemiBold"/>
              </a:rPr>
              <a:t>Features in Interactive RPG Gameplay: SZORK</a:t>
            </a:r>
            <a:endParaRPr b="0" i="0" sz="3200" u="none" cap="none" strike="noStrike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5" name="Google Shape;325;g36445b3fb1e_9_29" title="ChatGPT Image Aug 13, 2025, 05_49_20 PM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1963" y="1098225"/>
            <a:ext cx="7300124" cy="4322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36445b3fb1e_2_0"/>
          <p:cNvSpPr/>
          <p:nvPr/>
        </p:nvSpPr>
        <p:spPr>
          <a:xfrm flipH="1">
            <a:off x="6432420" y="3335867"/>
            <a:ext cx="2469000" cy="3200400"/>
          </a:xfrm>
          <a:prstGeom prst="rtTriangle">
            <a:avLst/>
          </a:prstGeom>
          <a:solidFill>
            <a:srgbClr val="4F81B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g36445b3fb1e_2_0"/>
          <p:cNvSpPr/>
          <p:nvPr/>
        </p:nvSpPr>
        <p:spPr>
          <a:xfrm>
            <a:off x="5650989" y="623275"/>
            <a:ext cx="3009000" cy="5607900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g36445b3fb1e_2_0"/>
          <p:cNvSpPr txBox="1"/>
          <p:nvPr>
            <p:ph type="title"/>
          </p:nvPr>
        </p:nvSpPr>
        <p:spPr>
          <a:xfrm>
            <a:off x="-76200" y="410925"/>
            <a:ext cx="5509800" cy="68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500">
                <a:solidFill>
                  <a:srgbClr val="1155CC"/>
                </a:solidFill>
                <a:latin typeface="Lora"/>
                <a:ea typeface="Lora"/>
                <a:cs typeface="Lora"/>
                <a:sym typeface="Lora"/>
              </a:rPr>
              <a:t>LLM4S Enhanced Tracing</a:t>
            </a:r>
            <a:endParaRPr b="1" sz="2500">
              <a:solidFill>
                <a:srgbClr val="1155CC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33" name="Google Shape;333;g36445b3fb1e_2_0"/>
          <p:cNvSpPr txBox="1"/>
          <p:nvPr/>
        </p:nvSpPr>
        <p:spPr>
          <a:xfrm>
            <a:off x="652050" y="1427900"/>
            <a:ext cx="40533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 LLM4S, </a:t>
            </a:r>
            <a:r>
              <a:rPr b="1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tracing</a:t>
            </a: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is like a detailed “black box recorder” for AI agents.</a:t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It tracks every step an agent takes  from receiving a user’s question, to calling tools, to generating the final answer.</a:t>
            </a:r>
            <a:endParaRPr b="0" i="0" sz="20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g36445b3fb1e_2_0"/>
          <p:cNvSpPr txBox="1"/>
          <p:nvPr/>
        </p:nvSpPr>
        <p:spPr>
          <a:xfrm>
            <a:off x="712200" y="3510775"/>
            <a:ext cx="3933000" cy="285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Key Features: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Records every important event in an AI agent’s lifecycle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Captures user queries, LLM responses, tool calls, and errors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Works across different environments - from local testing to production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●"/>
            </a:pPr>
            <a:r>
              <a:rPr b="0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Think of it as a “play-by-play replay” of your AI’s decision-making</a:t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5" name="Google Shape;335;g36445b3fb1e_2_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557150" y="228600"/>
            <a:ext cx="1358250" cy="13582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g36445b3fb1e_2_0"/>
          <p:cNvSpPr txBox="1"/>
          <p:nvPr/>
        </p:nvSpPr>
        <p:spPr>
          <a:xfrm>
            <a:off x="5772500" y="1801275"/>
            <a:ext cx="27660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Tracing That Turns AI’s Black Box Into a </a:t>
            </a:r>
            <a:r>
              <a:rPr b="0" i="0" lang="en-US" sz="3500" u="none" cap="none" strike="noStrike">
                <a:solidFill>
                  <a:srgbClr val="4F81BD"/>
                </a:solidFill>
                <a:latin typeface="Calibri"/>
                <a:ea typeface="Calibri"/>
                <a:cs typeface="Calibri"/>
                <a:sym typeface="Calibri"/>
              </a:rPr>
              <a:t>Glass </a:t>
            </a:r>
            <a:r>
              <a:rPr b="0" i="0" lang="en-US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Box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1089150" y="538600"/>
            <a:ext cx="69657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660">
                <a:solidFill>
                  <a:srgbClr val="1155CC"/>
                </a:solidFill>
                <a:latin typeface="Lora"/>
                <a:ea typeface="Lora"/>
                <a:cs typeface="Lora"/>
                <a:sym typeface="Lora"/>
              </a:rPr>
              <a:t>Tracing &amp; Observability in LLM4S</a:t>
            </a:r>
            <a:endParaRPr b="1" sz="2660">
              <a:solidFill>
                <a:srgbClr val="1155CC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43" name="Google Shape;343;p35"/>
          <p:cNvSpPr txBox="1"/>
          <p:nvPr/>
        </p:nvSpPr>
        <p:spPr>
          <a:xfrm>
            <a:off x="393150" y="1422413"/>
            <a:ext cx="83577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Tracing systems transform raw LLM executions into structured, visual, and analyzable traces  enabling teams to understand, debug, and optimize AI workflows.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35"/>
          <p:cNvSpPr txBox="1"/>
          <p:nvPr/>
        </p:nvSpPr>
        <p:spPr>
          <a:xfrm>
            <a:off x="217750" y="2540000"/>
            <a:ext cx="28944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LangfuseTracing → Rich Visual Analytics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to use: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Performance tuning, multi-step debugging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Interactive timelines of prompt → response → tool calls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Metrics for latency, token usage, and cost per run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Perfect for deep dives in production scenarios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35"/>
          <p:cNvSpPr txBox="1"/>
          <p:nvPr/>
        </p:nvSpPr>
        <p:spPr>
          <a:xfrm>
            <a:off x="3179650" y="2540000"/>
            <a:ext cx="2802600" cy="28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Console Tracing → Lightweight &amp; Instant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to use: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Local dev, quick iterations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Prints structured trace logs directly to the terminal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Zero setup, minimal overhead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Ideal for debugging logic flow without external tools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35"/>
          <p:cNvSpPr txBox="1"/>
          <p:nvPr/>
        </p:nvSpPr>
        <p:spPr>
          <a:xfrm>
            <a:off x="5959750" y="2540000"/>
            <a:ext cx="3031800" cy="310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en-US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NoOp Tracing → Tracing Disabled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When to use: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Max performance, production cost savings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 tracing data collected or stored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Minimal CPU/memory impact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</a:pP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Useful for testing performance without observability overhead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racing Overview" id="352" name="Google Shape;352;g36445b3fb1e_0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575" y="1543622"/>
            <a:ext cx="5316998" cy="3250201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53" name="Google Shape;353;g36445b3fb1e_0_5"/>
          <p:cNvSpPr txBox="1"/>
          <p:nvPr>
            <p:ph type="title"/>
          </p:nvPr>
        </p:nvSpPr>
        <p:spPr>
          <a:xfrm>
            <a:off x="1185000" y="293250"/>
            <a:ext cx="6774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-US" sz="2660">
                <a:solidFill>
                  <a:srgbClr val="1155CC"/>
                </a:solidFill>
                <a:latin typeface="Lora"/>
                <a:ea typeface="Lora"/>
                <a:cs typeface="Lora"/>
                <a:sym typeface="Lora"/>
              </a:rPr>
              <a:t>Tracing in Action – Langfuse for LLM4S</a:t>
            </a:r>
            <a:endParaRPr b="1" sz="2660">
              <a:solidFill>
                <a:srgbClr val="1155CC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54" name="Google Shape;354;g36445b3fb1e_0_5"/>
          <p:cNvSpPr txBox="1"/>
          <p:nvPr/>
        </p:nvSpPr>
        <p:spPr>
          <a:xfrm>
            <a:off x="481500" y="6137600"/>
            <a:ext cx="8357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i="0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Tracing transforms AI from a black box into a glass box, revealing every step with clarity.</a:t>
            </a:r>
            <a:endParaRPr b="1" i="0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g36445b3fb1e_0_5"/>
          <p:cNvSpPr txBox="1"/>
          <p:nvPr/>
        </p:nvSpPr>
        <p:spPr>
          <a:xfrm>
            <a:off x="1005100" y="4876650"/>
            <a:ext cx="4232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Step-by-Step Trace Visualization in Langfuse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6" name="Google Shape;356;g36445b3fb1e_0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035375" y="1157726"/>
            <a:ext cx="2803824" cy="4410439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g36445b3fb1e_0_5"/>
          <p:cNvSpPr txBox="1"/>
          <p:nvPr/>
        </p:nvSpPr>
        <p:spPr>
          <a:xfrm>
            <a:off x="6158838" y="5607038"/>
            <a:ext cx="255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1" lang="en-US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Flowchart of LLM4S Tracing</a:t>
            </a:r>
            <a:endParaRPr b="0" i="1" sz="1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Pure Black Background Images - Free Download on Freepik" id="167" name="Google Shape;167;p1"/>
          <p:cNvPicPr preferRelativeResize="0"/>
          <p:nvPr/>
        </p:nvPicPr>
        <p:blipFill rotWithShape="1">
          <a:blip r:embed="rId3">
            <a:alphaModFix/>
          </a:blip>
          <a:srcRect b="0" l="0" r="0" t="44198"/>
          <a:stretch/>
        </p:blipFill>
        <p:spPr>
          <a:xfrm>
            <a:off x="50" y="1633050"/>
            <a:ext cx="9143950" cy="5102401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"/>
          <p:cNvSpPr txBox="1"/>
          <p:nvPr>
            <p:ph type="title"/>
          </p:nvPr>
        </p:nvSpPr>
        <p:spPr>
          <a:xfrm>
            <a:off x="644000" y="4977253"/>
            <a:ext cx="32934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b="1" lang="en-US" sz="35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Let's Play Szork!</a:t>
            </a:r>
            <a:endParaRPr sz="35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t/>
            </a:r>
            <a:endParaRPr sz="3500">
              <a:solidFill>
                <a:schemeClr val="lt1"/>
              </a:solidFill>
            </a:endParaRPr>
          </a:p>
        </p:txBody>
      </p:sp>
      <p:pic>
        <p:nvPicPr>
          <p:cNvPr id="169" name="Google Shape;169;p1" title="Welcome_to_Szork.png"/>
          <p:cNvPicPr preferRelativeResize="0"/>
          <p:nvPr/>
        </p:nvPicPr>
        <p:blipFill rotWithShape="1">
          <a:blip r:embed="rId4">
            <a:alphaModFix/>
          </a:blip>
          <a:srcRect b="34467" l="0" r="0" t="0"/>
          <a:stretch/>
        </p:blipFill>
        <p:spPr>
          <a:xfrm>
            <a:off x="20" y="-2"/>
            <a:ext cx="9143980" cy="4286161"/>
          </a:xfrm>
          <a:custGeom>
            <a:rect b="b" l="l" r="r" t="t"/>
            <a:pathLst>
              <a:path extrusionOk="0" h="3984912" w="12192000">
                <a:moveTo>
                  <a:pt x="0" y="0"/>
                </a:moveTo>
                <a:lnTo>
                  <a:pt x="12192000" y="0"/>
                </a:lnTo>
                <a:lnTo>
                  <a:pt x="12192000" y="566059"/>
                </a:lnTo>
                <a:lnTo>
                  <a:pt x="12192000" y="794037"/>
                </a:lnTo>
                <a:lnTo>
                  <a:pt x="12192000" y="2336800"/>
                </a:lnTo>
                <a:lnTo>
                  <a:pt x="12192000" y="2631227"/>
                </a:lnTo>
                <a:lnTo>
                  <a:pt x="12192000" y="3908712"/>
                </a:lnTo>
                <a:lnTo>
                  <a:pt x="9439275" y="3984912"/>
                </a:lnTo>
                <a:lnTo>
                  <a:pt x="5572127" y="3737262"/>
                </a:lnTo>
                <a:lnTo>
                  <a:pt x="0" y="3908712"/>
                </a:lnTo>
                <a:lnTo>
                  <a:pt x="0" y="2631227"/>
                </a:lnTo>
                <a:lnTo>
                  <a:pt x="0" y="2336800"/>
                </a:lnTo>
                <a:lnTo>
                  <a:pt x="0" y="794037"/>
                </a:lnTo>
                <a:lnTo>
                  <a:pt x="0" y="566059"/>
                </a:lnTo>
                <a:close/>
              </a:path>
            </a:pathLst>
          </a:custGeom>
          <a:noFill/>
          <a:ln>
            <a:noFill/>
          </a:ln>
        </p:spPr>
      </p:pic>
      <p:grpSp>
        <p:nvGrpSpPr>
          <p:cNvPr id="170" name="Google Shape;170;p1"/>
          <p:cNvGrpSpPr/>
          <p:nvPr/>
        </p:nvGrpSpPr>
        <p:grpSpPr>
          <a:xfrm>
            <a:off x="13" y="3774317"/>
            <a:ext cx="9144000" cy="757168"/>
            <a:chOff x="0" y="2959818"/>
            <a:chExt cx="12192000" cy="757168"/>
          </a:xfrm>
        </p:grpSpPr>
        <p:sp>
          <p:nvSpPr>
            <p:cNvPr id="171" name="Google Shape;171;p1"/>
            <p:cNvSpPr/>
            <p:nvPr/>
          </p:nvSpPr>
          <p:spPr>
            <a:xfrm>
              <a:off x="0" y="2959818"/>
              <a:ext cx="12192000" cy="757168"/>
            </a:xfrm>
            <a:custGeom>
              <a:rect b="b" l="l" r="r" t="t"/>
              <a:pathLst>
                <a:path extrusionOk="0" h="757168" w="12192000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0" rotWithShape="0" algn="t" dir="5400000" dist="152400">
                <a:srgbClr val="000000">
                  <a:alpha val="941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2" name="Google Shape;172;p1"/>
            <p:cNvSpPr/>
            <p:nvPr/>
          </p:nvSpPr>
          <p:spPr>
            <a:xfrm>
              <a:off x="0" y="2959818"/>
              <a:ext cx="12192000" cy="757168"/>
            </a:xfrm>
            <a:custGeom>
              <a:rect b="b" l="l" r="r" t="t"/>
              <a:pathLst>
                <a:path extrusionOk="0" h="757168" w="12192000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 rotWithShape="1">
              <a:blip r:embed="rId5">
                <a:alphaModFix amt="57000"/>
              </a:blip>
              <a:tile algn="tl" flip="none" tx="0" sx="100000" ty="0" sy="100000"/>
            </a:blip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3" name="Google Shape;173;p1"/>
          <p:cNvSpPr txBox="1"/>
          <p:nvPr>
            <p:ph idx="1" type="body"/>
          </p:nvPr>
        </p:nvSpPr>
        <p:spPr>
          <a:xfrm>
            <a:off x="4248150" y="4977203"/>
            <a:ext cx="4269600" cy="11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25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ct val="61999"/>
              <a:buNone/>
            </a:pPr>
            <a:r>
              <a:rPr lang="en-US" sz="11613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100% Scala-Powered AI Adventure</a:t>
            </a:r>
            <a:endParaRPr sz="11613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85714"/>
              <a:buNone/>
            </a:pPr>
            <a:r>
              <a:t/>
            </a:r>
            <a:endParaRPr b="0" i="0" sz="21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6445b3fb1e_0_27"/>
          <p:cNvSpPr/>
          <p:nvPr/>
        </p:nvSpPr>
        <p:spPr>
          <a:xfrm flipH="1">
            <a:off x="0" y="0"/>
            <a:ext cx="9144000" cy="1575900"/>
          </a:xfrm>
          <a:prstGeom prst="rect">
            <a:avLst/>
          </a:prstGeom>
          <a:gradFill>
            <a:gsLst>
              <a:gs pos="0">
                <a:srgbClr val="000000">
                  <a:alpha val="94117"/>
                </a:srgbClr>
              </a:gs>
              <a:gs pos="100000">
                <a:srgbClr val="366092"/>
              </a:gs>
            </a:gsLst>
            <a:lin ang="84001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g36445b3fb1e_0_27"/>
          <p:cNvSpPr/>
          <p:nvPr/>
        </p:nvSpPr>
        <p:spPr>
          <a:xfrm flipH="1" rot="10800000">
            <a:off x="6096642" y="-88"/>
            <a:ext cx="3047400" cy="1576500"/>
          </a:xfrm>
          <a:prstGeom prst="rect">
            <a:avLst/>
          </a:prstGeom>
          <a:gradFill>
            <a:gsLst>
              <a:gs pos="0">
                <a:srgbClr val="244061">
                  <a:alpha val="66274"/>
                </a:srgbClr>
              </a:gs>
              <a:gs pos="19000">
                <a:srgbClr val="244061">
                  <a:alpha val="66274"/>
                </a:srgbClr>
              </a:gs>
              <a:gs pos="100000">
                <a:srgbClr val="4F81BD">
                  <a:alpha val="77254"/>
                </a:srgbClr>
              </a:gs>
            </a:gsLst>
            <a:lin ang="1920016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g36445b3fb1e_0_27"/>
          <p:cNvSpPr/>
          <p:nvPr/>
        </p:nvSpPr>
        <p:spPr>
          <a:xfrm rot="5400000">
            <a:off x="3783751" y="-3783750"/>
            <a:ext cx="1576500" cy="9144000"/>
          </a:xfrm>
          <a:prstGeom prst="rect">
            <a:avLst/>
          </a:prstGeom>
          <a:gradFill>
            <a:gsLst>
              <a:gs pos="0">
                <a:srgbClr val="4F81BD">
                  <a:alpha val="0"/>
                </a:srgbClr>
              </a:gs>
              <a:gs pos="23000">
                <a:srgbClr val="4F81BD">
                  <a:alpha val="0"/>
                </a:srgbClr>
              </a:gs>
              <a:gs pos="99000">
                <a:srgbClr val="000000">
                  <a:alpha val="72156"/>
                </a:srgbClr>
              </a:gs>
              <a:gs pos="100000">
                <a:srgbClr val="000000">
                  <a:alpha val="72156"/>
                </a:srgbClr>
              </a:gs>
            </a:gsLst>
            <a:lin ang="20399934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g36445b3fb1e_0_27"/>
          <p:cNvSpPr txBox="1"/>
          <p:nvPr>
            <p:ph type="title"/>
          </p:nvPr>
        </p:nvSpPr>
        <p:spPr>
          <a:xfrm>
            <a:off x="1028697" y="348865"/>
            <a:ext cx="75330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500"/>
              <a:buFont typeface="Calibri"/>
              <a:buNone/>
            </a:pPr>
            <a:r>
              <a:rPr lang="en-US" sz="3500">
                <a:solidFill>
                  <a:srgbClr val="FFFFFF"/>
                </a:solidFill>
              </a:rPr>
              <a:t>                            Agents</a:t>
            </a:r>
            <a:endParaRPr/>
          </a:p>
        </p:txBody>
      </p:sp>
      <p:pic>
        <p:nvPicPr>
          <p:cNvPr id="366" name="Google Shape;366;g36445b3fb1e_0_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2351669"/>
            <a:ext cx="9144003" cy="3808513"/>
          </a:xfrm>
          <a:prstGeom prst="rect">
            <a:avLst/>
          </a:prstGeom>
          <a:solidFill>
            <a:schemeClr val="lt1"/>
          </a:solidFill>
          <a:ln>
            <a:noFill/>
          </a:ln>
        </p:spPr>
      </p:pic>
      <p:sp>
        <p:nvSpPr>
          <p:cNvPr id="367" name="Google Shape;367;g36445b3fb1e_0_27"/>
          <p:cNvSpPr txBox="1"/>
          <p:nvPr/>
        </p:nvSpPr>
        <p:spPr>
          <a:xfrm>
            <a:off x="4683975" y="2351675"/>
            <a:ext cx="22383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write code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tests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run shell commands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g36445b3fb1e_0_27"/>
          <p:cNvSpPr txBox="1"/>
          <p:nvPr/>
        </p:nvSpPr>
        <p:spPr>
          <a:xfrm>
            <a:off x="4683975" y="4921025"/>
            <a:ext cx="1865400" cy="6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Observe results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g36445b3fb1e_0_27"/>
          <p:cNvSpPr txBox="1"/>
          <p:nvPr/>
        </p:nvSpPr>
        <p:spPr>
          <a:xfrm>
            <a:off x="6335875" y="3229475"/>
            <a:ext cx="25689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execution environment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(container)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g36445b3fb1e_0_27"/>
          <p:cNvSpPr txBox="1"/>
          <p:nvPr/>
        </p:nvSpPr>
        <p:spPr>
          <a:xfrm>
            <a:off x="3004150" y="4520175"/>
            <a:ext cx="2568900" cy="12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Specification 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Met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g36445b3fb1e_0_27"/>
          <p:cNvSpPr txBox="1"/>
          <p:nvPr/>
        </p:nvSpPr>
        <p:spPr>
          <a:xfrm>
            <a:off x="2395800" y="3388392"/>
            <a:ext cx="1099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Code Spec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g36445b3fb1e_0_27"/>
          <p:cNvSpPr txBox="1"/>
          <p:nvPr/>
        </p:nvSpPr>
        <p:spPr>
          <a:xfrm>
            <a:off x="3684025" y="3560292"/>
            <a:ext cx="1099200" cy="49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Agent</a:t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g36445b3fb1e_0_27"/>
          <p:cNvSpPr txBox="1"/>
          <p:nvPr/>
        </p:nvSpPr>
        <p:spPr>
          <a:xfrm>
            <a:off x="5573050" y="5503000"/>
            <a:ext cx="2238300" cy="87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6445b3fb1e_13_5"/>
          <p:cNvSpPr txBox="1"/>
          <p:nvPr>
            <p:ph type="title"/>
          </p:nvPr>
        </p:nvSpPr>
        <p:spPr>
          <a:xfrm>
            <a:off x="400854" y="2950387"/>
            <a:ext cx="2289300" cy="35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700"/>
              <a:buFont typeface="Calibri"/>
              <a:buNone/>
            </a:pPr>
            <a:r>
              <a:rPr lang="en-US" sz="2700">
                <a:solidFill>
                  <a:srgbClr val="FFFFFF"/>
                </a:solidFill>
              </a:rPr>
              <a:t>Why Scala for LLM Code generation?</a:t>
            </a:r>
            <a:endParaRPr/>
          </a:p>
        </p:txBody>
      </p:sp>
      <p:grpSp>
        <p:nvGrpSpPr>
          <p:cNvPr id="379" name="Google Shape;379;g36445b3fb1e_13_5"/>
          <p:cNvGrpSpPr/>
          <p:nvPr/>
        </p:nvGrpSpPr>
        <p:grpSpPr>
          <a:xfrm>
            <a:off x="3820479" y="1136267"/>
            <a:ext cx="4696615" cy="4472956"/>
            <a:chOff x="573" y="515875"/>
            <a:chExt cx="4696615" cy="4472956"/>
          </a:xfrm>
        </p:grpSpPr>
        <p:sp>
          <p:nvSpPr>
            <p:cNvPr id="380" name="Google Shape;380;g36445b3fb1e_13_5"/>
            <p:cNvSpPr/>
            <p:nvPr/>
          </p:nvSpPr>
          <p:spPr>
            <a:xfrm>
              <a:off x="573" y="515875"/>
              <a:ext cx="2236500" cy="13419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g36445b3fb1e_13_5"/>
            <p:cNvSpPr txBox="1"/>
            <p:nvPr/>
          </p:nvSpPr>
          <p:spPr>
            <a:xfrm>
              <a:off x="573" y="515875"/>
              <a:ext cx="2236500" cy="13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Helps validate code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g36445b3fb1e_13_5"/>
            <p:cNvSpPr/>
            <p:nvPr/>
          </p:nvSpPr>
          <p:spPr>
            <a:xfrm>
              <a:off x="2460688" y="515875"/>
              <a:ext cx="2236500" cy="13419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g36445b3fb1e_13_5"/>
            <p:cNvSpPr txBox="1"/>
            <p:nvPr/>
          </p:nvSpPr>
          <p:spPr>
            <a:xfrm>
              <a:off x="2460688" y="515875"/>
              <a:ext cx="2236500" cy="13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Helps LLM understand valid parameters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g36445b3fb1e_13_5"/>
            <p:cNvSpPr/>
            <p:nvPr/>
          </p:nvSpPr>
          <p:spPr>
            <a:xfrm>
              <a:off x="573" y="2081403"/>
              <a:ext cx="2236500" cy="13419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g36445b3fb1e_13_5"/>
            <p:cNvSpPr txBox="1"/>
            <p:nvPr/>
          </p:nvSpPr>
          <p:spPr>
            <a:xfrm>
              <a:off x="573" y="2081403"/>
              <a:ext cx="2236500" cy="13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Provides good errors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g36445b3fb1e_13_5"/>
            <p:cNvSpPr/>
            <p:nvPr/>
          </p:nvSpPr>
          <p:spPr>
            <a:xfrm>
              <a:off x="2460688" y="2081403"/>
              <a:ext cx="2236500" cy="13419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g36445b3fb1e_13_5"/>
            <p:cNvSpPr txBox="1"/>
            <p:nvPr/>
          </p:nvSpPr>
          <p:spPr>
            <a:xfrm>
              <a:off x="2460688" y="2081403"/>
              <a:ext cx="2236500" cy="13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Provides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accurate search</a:t>
              </a:r>
              <a:endParaRPr b="0" i="0" sz="21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8" name="Google Shape;388;g36445b3fb1e_13_5"/>
            <p:cNvSpPr/>
            <p:nvPr/>
          </p:nvSpPr>
          <p:spPr>
            <a:xfrm>
              <a:off x="573" y="3646931"/>
              <a:ext cx="2236500" cy="13419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g36445b3fb1e_13_5"/>
            <p:cNvSpPr txBox="1"/>
            <p:nvPr/>
          </p:nvSpPr>
          <p:spPr>
            <a:xfrm>
              <a:off x="573" y="3646931"/>
              <a:ext cx="2236500" cy="13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Great ecosystem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g36445b3fb1e_13_5"/>
            <p:cNvSpPr/>
            <p:nvPr/>
          </p:nvSpPr>
          <p:spPr>
            <a:xfrm>
              <a:off x="2460688" y="3646931"/>
              <a:ext cx="2236500" cy="1341900"/>
            </a:xfrm>
            <a:prstGeom prst="rect">
              <a:avLst/>
            </a:prstGeom>
            <a:solidFill>
              <a:schemeClr val="accent3"/>
            </a:solidFill>
            <a:ln cap="flat" cmpd="sng" w="254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g36445b3fb1e_13_5"/>
            <p:cNvSpPr txBox="1"/>
            <p:nvPr/>
          </p:nvSpPr>
          <p:spPr>
            <a:xfrm>
              <a:off x="2460688" y="3646931"/>
              <a:ext cx="2236500" cy="134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0000" lIns="80000" spcFirstLastPara="1" rIns="80000" wrap="square" tIns="800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100"/>
                <a:buFont typeface="Calibri"/>
                <a:buNone/>
              </a:pPr>
              <a:r>
                <a:rPr b="0" i="0" lang="en-US" sz="2100" u="none" cap="none" strike="noStrike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…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92" name="Google Shape;392;g36445b3fb1e_13_5"/>
          <p:cNvPicPr preferRelativeResize="0"/>
          <p:nvPr/>
        </p:nvPicPr>
        <p:blipFill rotWithShape="1">
          <a:blip r:embed="rId3">
            <a:alphaModFix/>
          </a:blip>
          <a:srcRect b="0" l="0" r="5633" t="0"/>
          <a:stretch/>
        </p:blipFill>
        <p:spPr>
          <a:xfrm>
            <a:off x="223400" y="935375"/>
            <a:ext cx="8629074" cy="4987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g36445b3fb1e_13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154525" y="4085850"/>
            <a:ext cx="1313425" cy="3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g36445b3fb1e_13_5"/>
          <p:cNvSpPr txBox="1"/>
          <p:nvPr/>
        </p:nvSpPr>
        <p:spPr>
          <a:xfrm>
            <a:off x="6102925" y="3964725"/>
            <a:ext cx="117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parallelism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5" name="Google Shape;395;g36445b3fb1e_13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30550" y="3040300"/>
            <a:ext cx="1111125" cy="27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Google Shape;396;g36445b3fb1e_13_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55800" y="2814775"/>
            <a:ext cx="1111125" cy="22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g36445b3fb1e_13_5"/>
          <p:cNvSpPr txBox="1"/>
          <p:nvPr/>
        </p:nvSpPr>
        <p:spPr>
          <a:xfrm>
            <a:off x="6490925" y="2702163"/>
            <a:ext cx="11760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predictable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g36445b3fb1e_13_5"/>
          <p:cNvSpPr txBox="1"/>
          <p:nvPr/>
        </p:nvSpPr>
        <p:spPr>
          <a:xfrm>
            <a:off x="5430551" y="2917850"/>
            <a:ext cx="1294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maintainable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99" name="Google Shape;399;g36445b3fb1e_13_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188050" y="4086188"/>
            <a:ext cx="635425" cy="172575"/>
          </a:xfrm>
          <a:prstGeom prst="rect">
            <a:avLst/>
          </a:prstGeom>
          <a:noFill/>
          <a:ln>
            <a:noFill/>
          </a:ln>
        </p:spPr>
      </p:pic>
      <p:sp>
        <p:nvSpPr>
          <p:cNvPr id="400" name="Google Shape;400;g36445b3fb1e_13_5"/>
          <p:cNvSpPr txBox="1"/>
          <p:nvPr/>
        </p:nvSpPr>
        <p:spPr>
          <a:xfrm>
            <a:off x="2103000" y="3964725"/>
            <a:ext cx="805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libraries</a:t>
            </a:r>
            <a:endParaRPr b="0" i="0" sz="15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1" name="Google Shape;401;g36445b3fb1e_13_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450301" y="4837025"/>
            <a:ext cx="1294800" cy="242432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g36445b3fb1e_13_5"/>
          <p:cNvSpPr txBox="1"/>
          <p:nvPr/>
        </p:nvSpPr>
        <p:spPr>
          <a:xfrm>
            <a:off x="6406923" y="4735488"/>
            <a:ext cx="15024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-US" sz="1500" u="none" cap="none" strike="noStrike">
                <a:solidFill>
                  <a:srgbClr val="F1C232"/>
                </a:solidFill>
                <a:latin typeface="Calibri"/>
                <a:ea typeface="Calibri"/>
                <a:cs typeface="Calibri"/>
                <a:sym typeface="Calibri"/>
              </a:rPr>
              <a:t>interoperability:</a:t>
            </a:r>
            <a:endParaRPr b="0" i="0" sz="1500" u="none" cap="none" strike="noStrike">
              <a:solidFill>
                <a:srgbClr val="F1C23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3" name="Google Shape;403;g36445b3fb1e_13_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3"/>
          <p:cNvSpPr/>
          <p:nvPr/>
        </p:nvSpPr>
        <p:spPr>
          <a:xfrm>
            <a:off x="0" y="0"/>
            <a:ext cx="9141713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Green Snake" id="410" name="Google Shape;410;p13"/>
          <p:cNvPicPr preferRelativeResize="0"/>
          <p:nvPr/>
        </p:nvPicPr>
        <p:blipFill rotWithShape="1">
          <a:blip r:embed="rId4">
            <a:alphaModFix/>
          </a:blip>
          <a:srcRect b="-1" l="17928" r="6854" t="0"/>
          <a:stretch/>
        </p:blipFill>
        <p:spPr>
          <a:xfrm>
            <a:off x="-2285" y="10"/>
            <a:ext cx="9144000" cy="6857989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13"/>
          <p:cNvSpPr/>
          <p:nvPr/>
        </p:nvSpPr>
        <p:spPr>
          <a:xfrm>
            <a:off x="22850" y="2250902"/>
            <a:ext cx="9144000" cy="3162000"/>
          </a:xfrm>
          <a:prstGeom prst="rect">
            <a:avLst/>
          </a:prstGeom>
          <a:gradFill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4117"/>
                </a:srgbClr>
              </a:gs>
              <a:gs pos="50000">
                <a:srgbClr val="000000">
                  <a:alpha val="29019"/>
                </a:srgbClr>
              </a:gs>
              <a:gs pos="75000">
                <a:srgbClr val="000000">
                  <a:alpha val="14117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3"/>
          <p:cNvSpPr txBox="1"/>
          <p:nvPr>
            <p:ph type="ctrTitle"/>
          </p:nvPr>
        </p:nvSpPr>
        <p:spPr>
          <a:xfrm>
            <a:off x="822960" y="325550"/>
            <a:ext cx="7543800" cy="3574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E50"/>
              </a:buClr>
              <a:buSzPts val="4400"/>
              <a:buFont typeface="Calibri"/>
              <a:buNone/>
            </a:pPr>
            <a:r>
              <a:rPr b="1" lang="en-US" sz="4500">
                <a:solidFill>
                  <a:srgbClr val="FFFFFF"/>
                </a:solidFill>
              </a:rPr>
              <a:t>Python - Fails at runtime</a:t>
            </a:r>
            <a:endParaRPr sz="4500">
              <a:solidFill>
                <a:srgbClr val="FFFFFF"/>
              </a:solidFill>
            </a:endParaRPr>
          </a:p>
        </p:txBody>
      </p:sp>
      <p:sp>
        <p:nvSpPr>
          <p:cNvPr id="413" name="Google Shape;413;p13"/>
          <p:cNvSpPr txBox="1"/>
          <p:nvPr>
            <p:ph idx="1" type="subTitle"/>
          </p:nvPr>
        </p:nvSpPr>
        <p:spPr>
          <a:xfrm>
            <a:off x="202013" y="5164218"/>
            <a:ext cx="7543800" cy="1282800"/>
          </a:xfrm>
          <a:prstGeom prst="rect">
            <a:avLst/>
          </a:prstGeom>
          <a:noFill/>
          <a:ln>
            <a:noFill/>
          </a:ln>
          <a:effectLst>
            <a:outerShdw blurRad="50800" rotWithShape="0" algn="tl" dir="2700000" dist="38100">
              <a:srgbClr val="000000">
                <a:alpha val="40000"/>
              </a:srgbClr>
            </a:outerShdw>
          </a:effectLst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rgbClr val="3498DB"/>
              </a:buClr>
              <a:buSzPts val="2400"/>
              <a:buNone/>
            </a:pPr>
            <a:r>
              <a:rPr lang="en-US">
                <a:solidFill>
                  <a:srgbClr val="FFFFFF"/>
                </a:solidFill>
              </a:rPr>
              <a:t>Result =</a:t>
            </a:r>
            <a:endParaRPr/>
          </a:p>
        </p:txBody>
      </p:sp>
      <p:pic>
        <p:nvPicPr>
          <p:cNvPr descr="Download Sad Emoji Icon in PNG | Emoji Island" id="414" name="Google Shape;414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03600" y="4421750"/>
            <a:ext cx="1930700" cy="1930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14"/>
          <p:cNvSpPr txBox="1"/>
          <p:nvPr/>
        </p:nvSpPr>
        <p:spPr>
          <a:xfrm>
            <a:off x="1086150" y="451425"/>
            <a:ext cx="6971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What You Can Build using LLM4S toolkit</a:t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4"/>
          <p:cNvSpPr/>
          <p:nvPr/>
        </p:nvSpPr>
        <p:spPr>
          <a:xfrm>
            <a:off x="274240" y="1515979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3498DB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4"/>
          <p:cNvSpPr txBox="1"/>
          <p:nvPr/>
        </p:nvSpPr>
        <p:spPr>
          <a:xfrm>
            <a:off x="365680" y="1607419"/>
            <a:ext cx="2560200" cy="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Conversational Agents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4"/>
          <p:cNvSpPr txBox="1"/>
          <p:nvPr/>
        </p:nvSpPr>
        <p:spPr>
          <a:xfrm>
            <a:off x="365680" y="206461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Core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4"/>
          <p:cNvSpPr txBox="1"/>
          <p:nvPr/>
        </p:nvSpPr>
        <p:spPr>
          <a:xfrm>
            <a:off x="365680" y="243037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4"/>
          <p:cNvSpPr/>
          <p:nvPr/>
        </p:nvSpPr>
        <p:spPr>
          <a:xfrm>
            <a:off x="3200320" y="1515979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2ECC71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4"/>
          <p:cNvSpPr txBox="1"/>
          <p:nvPr/>
        </p:nvSpPr>
        <p:spPr>
          <a:xfrm>
            <a:off x="3291760" y="1607419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RAG Systems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4"/>
          <p:cNvSpPr txBox="1"/>
          <p:nvPr/>
        </p:nvSpPr>
        <p:spPr>
          <a:xfrm>
            <a:off x="3291760" y="206461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Enterprise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4"/>
          <p:cNvSpPr txBox="1"/>
          <p:nvPr/>
        </p:nvSpPr>
        <p:spPr>
          <a:xfrm>
            <a:off x="3291747" y="2430379"/>
            <a:ext cx="256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Coming soon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4"/>
          <p:cNvSpPr/>
          <p:nvPr/>
        </p:nvSpPr>
        <p:spPr>
          <a:xfrm>
            <a:off x="6126400" y="1515979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9B59B6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4"/>
          <p:cNvSpPr txBox="1"/>
          <p:nvPr/>
        </p:nvSpPr>
        <p:spPr>
          <a:xfrm>
            <a:off x="6217840" y="1607419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Code 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4"/>
          <p:cNvSpPr txBox="1"/>
          <p:nvPr/>
        </p:nvSpPr>
        <p:spPr>
          <a:xfrm>
            <a:off x="6217840" y="206461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4"/>
          <p:cNvSpPr txBox="1"/>
          <p:nvPr/>
        </p:nvSpPr>
        <p:spPr>
          <a:xfrm>
            <a:off x="6217840" y="2430379"/>
            <a:ext cx="2560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Demo’d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4"/>
          <p:cNvSpPr/>
          <p:nvPr/>
        </p:nvSpPr>
        <p:spPr>
          <a:xfrm>
            <a:off x="274240" y="3070459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E74C3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4"/>
          <p:cNvSpPr txBox="1"/>
          <p:nvPr/>
        </p:nvSpPr>
        <p:spPr>
          <a:xfrm>
            <a:off x="365680" y="3161899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Image Processing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4"/>
          <p:cNvSpPr txBox="1"/>
          <p:nvPr/>
        </p:nvSpPr>
        <p:spPr>
          <a:xfrm>
            <a:off x="365680" y="361909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Multimodal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4"/>
          <p:cNvSpPr txBox="1"/>
          <p:nvPr/>
        </p:nvSpPr>
        <p:spPr>
          <a:xfrm>
            <a:off x="365680" y="398485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4"/>
          <p:cNvSpPr/>
          <p:nvPr/>
        </p:nvSpPr>
        <p:spPr>
          <a:xfrm>
            <a:off x="3200320" y="3070459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F1C40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8" name="Google Shape;438;p14"/>
          <p:cNvSpPr txBox="1"/>
          <p:nvPr/>
        </p:nvSpPr>
        <p:spPr>
          <a:xfrm>
            <a:off x="3291760" y="3161899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PDF Summarization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4"/>
          <p:cNvSpPr txBox="1"/>
          <p:nvPr/>
        </p:nvSpPr>
        <p:spPr>
          <a:xfrm>
            <a:off x="3291760" y="361909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Documents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4"/>
          <p:cNvSpPr txBox="1"/>
          <p:nvPr/>
        </p:nvSpPr>
        <p:spPr>
          <a:xfrm>
            <a:off x="3291760" y="398485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6126400" y="3070459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34495E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2" name="Google Shape;442;p14"/>
          <p:cNvSpPr txBox="1"/>
          <p:nvPr/>
        </p:nvSpPr>
        <p:spPr>
          <a:xfrm>
            <a:off x="6217840" y="3161899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Semantic 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4"/>
          <p:cNvSpPr txBox="1"/>
          <p:nvPr/>
        </p:nvSpPr>
        <p:spPr>
          <a:xfrm>
            <a:off x="6217840" y="361909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Search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4"/>
          <p:cNvSpPr txBox="1"/>
          <p:nvPr/>
        </p:nvSpPr>
        <p:spPr>
          <a:xfrm>
            <a:off x="6217840" y="398485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Coming soon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4"/>
          <p:cNvSpPr/>
          <p:nvPr/>
        </p:nvSpPr>
        <p:spPr>
          <a:xfrm>
            <a:off x="274240" y="4624939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E67E22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6" name="Google Shape;446;p14"/>
          <p:cNvSpPr txBox="1"/>
          <p:nvPr/>
        </p:nvSpPr>
        <p:spPr>
          <a:xfrm>
            <a:off x="365680" y="4716379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AI Agents with Tools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4"/>
          <p:cNvSpPr txBox="1"/>
          <p:nvPr/>
        </p:nvSpPr>
        <p:spPr>
          <a:xfrm>
            <a:off x="365680" y="517357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Advanced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4"/>
          <p:cNvSpPr txBox="1"/>
          <p:nvPr/>
        </p:nvSpPr>
        <p:spPr>
          <a:xfrm>
            <a:off x="365680" y="553933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3200320" y="4624939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1ABC9C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14"/>
          <p:cNvSpPr txBox="1"/>
          <p:nvPr/>
        </p:nvSpPr>
        <p:spPr>
          <a:xfrm>
            <a:off x="3291760" y="4716379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Multi-step Workflows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4"/>
          <p:cNvSpPr txBox="1"/>
          <p:nvPr/>
        </p:nvSpPr>
        <p:spPr>
          <a:xfrm>
            <a:off x="3291760" y="517357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Automation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4"/>
          <p:cNvSpPr txBox="1"/>
          <p:nvPr/>
        </p:nvSpPr>
        <p:spPr>
          <a:xfrm>
            <a:off x="3291760" y="553933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6126400" y="4624939"/>
            <a:ext cx="2743200" cy="1371600"/>
          </a:xfrm>
          <a:prstGeom prst="roundRect">
            <a:avLst>
              <a:gd fmla="val 16667" name="adj"/>
            </a:avLst>
          </a:prstGeom>
          <a:solidFill>
            <a:srgbClr val="8E44AD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3000">
              <a:srgbClr val="000000">
                <a:alpha val="33725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4" name="Google Shape;454;p14"/>
          <p:cNvSpPr txBox="1"/>
          <p:nvPr/>
        </p:nvSpPr>
        <p:spPr>
          <a:xfrm>
            <a:off x="6217840" y="4716379"/>
            <a:ext cx="2560320" cy="365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Content Generation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4"/>
          <p:cNvSpPr txBox="1"/>
          <p:nvPr/>
        </p:nvSpPr>
        <p:spPr>
          <a:xfrm>
            <a:off x="6217840" y="517357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1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Creative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4"/>
          <p:cNvSpPr txBox="1"/>
          <p:nvPr/>
        </p:nvSpPr>
        <p:spPr>
          <a:xfrm>
            <a:off x="6217840" y="5539339"/>
            <a:ext cx="2560320" cy="2743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-US" sz="12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✓ Demo'd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7" name="Google Shape;457;p14"/>
          <p:cNvPicPr preferRelativeResize="0"/>
          <p:nvPr/>
        </p:nvPicPr>
        <p:blipFill rotWithShape="1">
          <a:blip r:embed="rId3">
            <a:alphaModFix/>
          </a:blip>
          <a:srcRect b="0" l="6942" r="4168" t="0"/>
          <a:stretch/>
        </p:blipFill>
        <p:spPr>
          <a:xfrm>
            <a:off x="0" y="0"/>
            <a:ext cx="9144000" cy="6857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500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2" name="Google Shape;462;g3747011ec70_1_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51425" y="1539125"/>
            <a:ext cx="3632900" cy="347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63" name="Google Shape;463;g3747011ec70_1_9"/>
          <p:cNvSpPr txBox="1"/>
          <p:nvPr/>
        </p:nvSpPr>
        <p:spPr>
          <a:xfrm>
            <a:off x="416250" y="1986375"/>
            <a:ext cx="4753200" cy="25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LLM4S GitHub Issues(</a:t>
            </a:r>
            <a:r>
              <a:rPr b="1" i="0" lang="en-US" sz="2200" u="sng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https://lnkd.in/eXrhwgWY</a:t>
            </a:r>
            <a:r>
              <a:rPr b="1" i="0" lang="en-US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)</a:t>
            </a:r>
            <a:endParaRPr b="1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22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2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Explore the LLM4S project that bridges AI and Scala, fostering innovation in intelligent development</a:t>
            </a:r>
            <a:endParaRPr b="0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g3747011ec70_1_9"/>
          <p:cNvSpPr/>
          <p:nvPr/>
        </p:nvSpPr>
        <p:spPr>
          <a:xfrm flipH="1" rot="10800000">
            <a:off x="0" y="6400672"/>
            <a:ext cx="9144000" cy="456900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  <a:gs pos="100000">
                <a:srgbClr val="000000"/>
              </a:gs>
            </a:gsLst>
            <a:lin ang="2399891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g3747011ec70_1_9"/>
          <p:cNvSpPr/>
          <p:nvPr/>
        </p:nvSpPr>
        <p:spPr>
          <a:xfrm flipH="1">
            <a:off x="3029098" y="6400799"/>
            <a:ext cx="6114900" cy="456900"/>
          </a:xfrm>
          <a:prstGeom prst="rect">
            <a:avLst/>
          </a:prstGeom>
          <a:gradFill>
            <a:gsLst>
              <a:gs pos="0">
                <a:srgbClr val="000000">
                  <a:alpha val="48235"/>
                </a:srgbClr>
              </a:gs>
              <a:gs pos="100000">
                <a:srgbClr val="366092"/>
              </a:gs>
            </a:gsLst>
            <a:lin ang="13800146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g3747011ec70_1_9"/>
          <p:cNvSpPr txBox="1"/>
          <p:nvPr/>
        </p:nvSpPr>
        <p:spPr>
          <a:xfrm>
            <a:off x="2475150" y="5269025"/>
            <a:ext cx="4022100" cy="6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Star us on github 😉</a:t>
            </a:r>
            <a:endParaRPr b="1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7" name="Google Shape;467;g3747011ec70_1_9"/>
          <p:cNvSpPr txBox="1"/>
          <p:nvPr>
            <p:ph idx="4294967295" type="title"/>
          </p:nvPr>
        </p:nvSpPr>
        <p:spPr>
          <a:xfrm>
            <a:off x="569875" y="190075"/>
            <a:ext cx="8481900" cy="109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None/>
            </a:pPr>
            <a:r>
              <a:rPr b="1" lang="en-US" sz="2780">
                <a:latin typeface="Lora"/>
                <a:ea typeface="Lora"/>
                <a:cs typeface="Lora"/>
                <a:sym typeface="Lora"/>
              </a:rPr>
              <a:t>Ready to Build the Next Gen AI App? </a:t>
            </a:r>
            <a:endParaRPr b="1" sz="278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None/>
            </a:pPr>
            <a:r>
              <a:rPr b="1" lang="en-US" sz="2780">
                <a:latin typeface="Lora"/>
                <a:ea typeface="Lora"/>
                <a:cs typeface="Lora"/>
                <a:sym typeface="Lora"/>
              </a:rPr>
              <a:t>Join Us! </a:t>
            </a:r>
            <a:r>
              <a:rPr b="1" lang="en-US" sz="5880">
                <a:latin typeface="Lora"/>
                <a:ea typeface="Lora"/>
                <a:cs typeface="Lora"/>
                <a:sym typeface="Lora"/>
              </a:rPr>
              <a:t>😄</a:t>
            </a:r>
            <a:endParaRPr sz="696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68" name="Google Shape;468;g3747011ec70_1_9"/>
          <p:cNvPicPr preferRelativeResize="0"/>
          <p:nvPr/>
        </p:nvPicPr>
        <p:blipFill rotWithShape="1">
          <a:blip r:embed="rId6">
            <a:alphaModFix/>
          </a:blip>
          <a:srcRect b="32508" l="10572" r="10822" t="32960"/>
          <a:stretch/>
        </p:blipFill>
        <p:spPr>
          <a:xfrm>
            <a:off x="2173425" y="5100200"/>
            <a:ext cx="4964550" cy="122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g3747011ec70_1_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69275" y="5514700"/>
            <a:ext cx="1782800" cy="38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37465afc664_3_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54415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37465afc664_3_16"/>
          <p:cNvSpPr/>
          <p:nvPr/>
        </p:nvSpPr>
        <p:spPr>
          <a:xfrm>
            <a:off x="357759" y="480060"/>
            <a:ext cx="8428482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76" name="Google Shape;476;g37465afc664_3_16" title="llm4s-dev-hour-banner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2600" y="1384300"/>
            <a:ext cx="8178799" cy="4089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36445b3fb1e_0_126"/>
          <p:cNvSpPr txBox="1"/>
          <p:nvPr/>
        </p:nvSpPr>
        <p:spPr>
          <a:xfrm>
            <a:off x="4228075" y="2187609"/>
            <a:ext cx="4316100" cy="12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29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🌍 </a:t>
            </a:r>
            <a:r>
              <a:rPr b="1" i="0" lang="en-US" sz="295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GenAI community:</a:t>
            </a:r>
            <a:endParaRPr b="1" i="0" sz="33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1" i="0" lang="en-US" sz="1700" u="none" cap="none" strike="noStrik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Opportunity to learn AI while building AI</a:t>
            </a:r>
            <a:endParaRPr b="1" i="0" sz="17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g36445b3fb1e_0_126"/>
          <p:cNvSpPr/>
          <p:nvPr/>
        </p:nvSpPr>
        <p:spPr>
          <a:xfrm flipH="1" rot="10800000">
            <a:off x="0" y="6400672"/>
            <a:ext cx="9144000" cy="456900"/>
          </a:xfrm>
          <a:prstGeom prst="rect">
            <a:avLst/>
          </a:prstGeom>
          <a:gradFill>
            <a:gsLst>
              <a:gs pos="0">
                <a:srgbClr val="51AB2A"/>
              </a:gs>
              <a:gs pos="100000">
                <a:srgbClr val="203E13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g36445b3fb1e_0_126"/>
          <p:cNvSpPr/>
          <p:nvPr/>
        </p:nvSpPr>
        <p:spPr>
          <a:xfrm flipH="1">
            <a:off x="3029098" y="6400799"/>
            <a:ext cx="6114900" cy="456900"/>
          </a:xfrm>
          <a:prstGeom prst="rect">
            <a:avLst/>
          </a:prstGeom>
          <a:gradFill>
            <a:gsLst>
              <a:gs pos="0">
                <a:srgbClr val="DCECD5"/>
              </a:gs>
              <a:gs pos="100000">
                <a:srgbClr val="92BC81"/>
              </a:gs>
            </a:gsLst>
            <a:lin ang="5400012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g36445b3fb1e_0_126"/>
          <p:cNvSpPr txBox="1"/>
          <p:nvPr/>
        </p:nvSpPr>
        <p:spPr>
          <a:xfrm>
            <a:off x="1184450" y="5402113"/>
            <a:ext cx="7017900" cy="78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We are </a:t>
            </a: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100</a:t>
            </a: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+ members from across globe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g36445b3fb1e_0_126"/>
          <p:cNvSpPr txBox="1"/>
          <p:nvPr>
            <p:ph idx="4294967295" type="title"/>
          </p:nvPr>
        </p:nvSpPr>
        <p:spPr>
          <a:xfrm>
            <a:off x="1184450" y="277300"/>
            <a:ext cx="4574400" cy="14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80"/>
              <a:buFont typeface="Calibri"/>
              <a:buNone/>
            </a:pPr>
            <a:r>
              <a:rPr b="1" lang="en-US" sz="3300">
                <a:latin typeface="Lora"/>
                <a:ea typeface="Lora"/>
                <a:cs typeface="Lora"/>
                <a:sym typeface="Lora"/>
              </a:rPr>
              <a:t>Join the Movement : Build the Cool Stuff</a:t>
            </a:r>
            <a:endParaRPr sz="33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descr="A qr code with a white background&#10;&#10;AI-generated content may be incorrect." id="486" name="Google Shape;486;g36445b3fb1e_0_1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7051" y="1674463"/>
            <a:ext cx="3509075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g36445b3fb1e_0_126"/>
          <p:cNvPicPr preferRelativeResize="0"/>
          <p:nvPr/>
        </p:nvPicPr>
        <p:blipFill rotWithShape="1">
          <a:blip r:embed="rId5">
            <a:alphaModFix/>
          </a:blip>
          <a:srcRect b="0" l="0" r="20000" t="0"/>
          <a:stretch/>
        </p:blipFill>
        <p:spPr>
          <a:xfrm>
            <a:off x="5881725" y="179463"/>
            <a:ext cx="1915715" cy="159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g36445b3fb1e_0_1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47801" y="3428992"/>
            <a:ext cx="2383585" cy="23835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3" name="Google Shape;493;g36445b3fb1e_0_22" title="LLM4s_x_Scalac_Collab_9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938413"/>
            <a:ext cx="9144003" cy="498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19"/>
          <p:cNvSpPr txBox="1"/>
          <p:nvPr/>
        </p:nvSpPr>
        <p:spPr>
          <a:xfrm>
            <a:off x="457200" y="235175"/>
            <a:ext cx="8229600" cy="12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b="1" i="0" lang="en-US" sz="7200" u="none" cap="none" strike="noStrike">
                <a:solidFill>
                  <a:srgbClr val="2C3E50"/>
                </a:solidFill>
                <a:latin typeface="Calibri"/>
                <a:ea typeface="Calibri"/>
                <a:cs typeface="Calibri"/>
                <a:sym typeface="Calibri"/>
              </a:rPr>
              <a:t>Questions?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19"/>
          <p:cNvCxnSpPr/>
          <p:nvPr/>
        </p:nvCxnSpPr>
        <p:spPr>
          <a:xfrm>
            <a:off x="4556350" y="3536000"/>
            <a:ext cx="26100" cy="2648700"/>
          </a:xfrm>
          <a:prstGeom prst="straightConnector1">
            <a:avLst/>
          </a:prstGeom>
          <a:noFill/>
          <a:ln cap="flat" cmpd="sng" w="25400">
            <a:solidFill>
              <a:srgbClr val="3498DB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470"/>
              </a:srgbClr>
            </a:outerShdw>
          </a:effectLst>
        </p:spPr>
      </p:cxnSp>
      <p:sp>
        <p:nvSpPr>
          <p:cNvPr id="501" name="Google Shape;501;p19"/>
          <p:cNvSpPr txBox="1"/>
          <p:nvPr/>
        </p:nvSpPr>
        <p:spPr>
          <a:xfrm>
            <a:off x="729550" y="3561188"/>
            <a:ext cx="313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Kannupriya Kalra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2" name="Google Shape;502;p19"/>
          <p:cNvSpPr txBox="1"/>
          <p:nvPr/>
        </p:nvSpPr>
        <p:spPr>
          <a:xfrm>
            <a:off x="914400" y="3840480"/>
            <a:ext cx="3657600" cy="18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kannupriyakalra@gmail.com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b="0" i="0" lang="en-US" sz="1100" u="none" cap="none" strike="noStrike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kannupriyakalra_46520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linkedin.com/in/kannupriyakalra</a:t>
            </a:r>
            <a:endParaRPr b="0" i="0" sz="1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9"/>
          <p:cNvSpPr txBox="1"/>
          <p:nvPr/>
        </p:nvSpPr>
        <p:spPr>
          <a:xfrm>
            <a:off x="5029200" y="3561200"/>
            <a:ext cx="3657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en-US" sz="24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Rory Graves</a:t>
            </a:r>
            <a:endParaRPr b="0" i="0" sz="1400" u="none" cap="none" strike="noStrike">
              <a:solidFill>
                <a:srgbClr val="000000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sp>
        <p:nvSpPr>
          <p:cNvPr id="504" name="Google Shape;504;p19"/>
          <p:cNvSpPr txBox="1"/>
          <p:nvPr/>
        </p:nvSpPr>
        <p:spPr>
          <a:xfrm>
            <a:off x="5281850" y="3863580"/>
            <a:ext cx="3657600" cy="18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700" u="none" cap="none" strike="noStrike">
                <a:solidFill>
                  <a:srgbClr val="222222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rory.graves@fieldmark.co.uk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b="0" i="0" lang="en-US" sz="1700" u="none" cap="none" strike="noStrike">
                <a:solidFill>
                  <a:srgbClr val="1F2328"/>
                </a:solidFill>
                <a:latin typeface="Consolas"/>
                <a:ea typeface="Consolas"/>
                <a:cs typeface="Consolas"/>
                <a:sym typeface="Consolas"/>
              </a:rPr>
              <a:t>rorybot1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linkedin.com/in/roryjgraves</a:t>
            </a:r>
            <a:endParaRPr b="0" i="0" sz="17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The Best 19 Open-Ended Questions | Skillslab" id="505" name="Google Shape;50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8675" y="235175"/>
            <a:ext cx="5467350" cy="282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0576" y="4371975"/>
            <a:ext cx="339425" cy="254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 X Logo Images - Free Download on Freepik" id="507" name="Google Shape;50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2350" y="4766575"/>
            <a:ext cx="475876" cy="4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28175" y="5309125"/>
            <a:ext cx="444226" cy="44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953801" y="4371975"/>
            <a:ext cx="339425" cy="2545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 X Logo Images - Free Download on Freepik" id="510" name="Google Shape;510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85575" y="4766575"/>
            <a:ext cx="475876" cy="48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1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901400" y="5309125"/>
            <a:ext cx="444226" cy="444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g36445b3fb1e_4_104"/>
          <p:cNvPicPr preferRelativeResize="0"/>
          <p:nvPr/>
        </p:nvPicPr>
        <p:blipFill rotWithShape="1">
          <a:blip r:embed="rId4">
            <a:alphaModFix/>
          </a:blip>
          <a:srcRect b="11268" l="0" r="0" t="0"/>
          <a:stretch/>
        </p:blipFill>
        <p:spPr>
          <a:xfrm>
            <a:off x="0" y="331201"/>
            <a:ext cx="9143998" cy="523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g36445b3fb1e_4_104"/>
          <p:cNvSpPr txBox="1"/>
          <p:nvPr/>
        </p:nvSpPr>
        <p:spPr>
          <a:xfrm>
            <a:off x="786600" y="5736525"/>
            <a:ext cx="74049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Don’t forget to star us on Github :)</a:t>
            </a:r>
            <a:endParaRPr b="0" i="0" sz="3200" u="none" cap="none" strike="noStrik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9" name="Google Shape;1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325" y="174638"/>
            <a:ext cx="1563825" cy="1563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" title="BayAreaScalaConference_IntroSlide.JPG"/>
          <p:cNvPicPr preferRelativeResize="0"/>
          <p:nvPr/>
        </p:nvPicPr>
        <p:blipFill rotWithShape="1">
          <a:blip r:embed="rId4">
            <a:alphaModFix/>
          </a:blip>
          <a:srcRect b="22992" l="0" r="0" t="11719"/>
          <a:stretch/>
        </p:blipFill>
        <p:spPr>
          <a:xfrm>
            <a:off x="630600" y="2199600"/>
            <a:ext cx="8178798" cy="379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245575" y="174649"/>
            <a:ext cx="1563827" cy="156380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"/>
          <p:cNvSpPr txBox="1"/>
          <p:nvPr/>
        </p:nvSpPr>
        <p:spPr>
          <a:xfrm>
            <a:off x="1196975" y="628650"/>
            <a:ext cx="6390900" cy="6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en-US" sz="3400" u="none" cap="none" strike="noStrike">
                <a:solidFill>
                  <a:srgbClr val="1E1E1E"/>
                </a:solidFill>
                <a:latin typeface="Arial"/>
                <a:ea typeface="Arial"/>
                <a:cs typeface="Arial"/>
                <a:sym typeface="Arial"/>
              </a:rPr>
              <a:t>The Magic Behind the Scenes</a:t>
            </a:r>
            <a:endParaRPr b="0" i="0" sz="3400" u="none" cap="none" strike="noStrike">
              <a:solidFill>
                <a:srgbClr val="1E1E1E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2"/>
          <p:cNvSpPr txBox="1"/>
          <p:nvPr/>
        </p:nvSpPr>
        <p:spPr>
          <a:xfrm>
            <a:off x="1095075" y="2032375"/>
            <a:ext cx="9356100" cy="42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LLM as DM</a:t>
            </a: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Narrative generation &amp; game state tracking 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Speech-to-Text </a:t>
            </a: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Voice commands 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Text-to-Speech </a:t>
            </a: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Spoken responses 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 Generation </a:t>
            </a: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Dynamic scene illustrations 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Tool Calling</a:t>
            </a: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Inventory, combat, puzzles 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→ </a:t>
            </a:r>
            <a:r>
              <a:rPr b="1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Agentic Workflows</a:t>
            </a:r>
            <a:r>
              <a:rPr b="0" i="0" lang="en-US" sz="2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DM manages state and game flow   </a:t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32"/>
          <p:cNvSpPr txBox="1"/>
          <p:nvPr/>
        </p:nvSpPr>
        <p:spPr>
          <a:xfrm>
            <a:off x="422550" y="476250"/>
            <a:ext cx="8298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100"/>
              <a:buFont typeface="Arial"/>
              <a:buNone/>
            </a:pPr>
            <a:r>
              <a:rPr b="0" i="0" lang="en-US" sz="4100" u="none" cap="none" strike="noStrike">
                <a:solidFill>
                  <a:srgbClr val="000000"/>
                </a:solidFill>
                <a:latin typeface="Lora SemiBold"/>
                <a:ea typeface="Lora SemiBold"/>
                <a:cs typeface="Lora SemiBold"/>
                <a:sym typeface="Lora SemiBold"/>
              </a:rPr>
              <a:t>Szork's Inner World </a:t>
            </a:r>
            <a:r>
              <a:rPr b="0" i="0" lang="en-US" sz="5000" u="none" cap="none" strike="noStrike">
                <a:solidFill>
                  <a:srgbClr val="000000"/>
                </a:solidFill>
                <a:latin typeface="Lora SemiBold"/>
                <a:ea typeface="Lora SemiBold"/>
                <a:cs typeface="Lora SemiBold"/>
                <a:sym typeface="Lora SemiBold"/>
              </a:rPr>
              <a:t>🪄</a:t>
            </a:r>
            <a:endParaRPr b="0" i="0" sz="5000" u="none" cap="none" strike="noStrike">
              <a:solidFill>
                <a:srgbClr val="000000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pic>
        <p:nvPicPr>
          <p:cNvPr descr="2+ Thousand Llm Icons Royalty-Free Images, Stock Photos &amp; Pictures |  Shutterstock" id="189" name="Google Shape;189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22550" y="1982975"/>
            <a:ext cx="643384" cy="69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8637" y="2726600"/>
            <a:ext cx="611200" cy="6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14838" y="3446063"/>
            <a:ext cx="611200" cy="6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3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4825" y="4089350"/>
            <a:ext cx="611200" cy="61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32"/>
          <p:cNvPicPr preferRelativeResize="0"/>
          <p:nvPr/>
        </p:nvPicPr>
        <p:blipFill rotWithShape="1">
          <a:blip r:embed="rId8">
            <a:alphaModFix/>
          </a:blip>
          <a:srcRect b="6001" l="20093" r="19906" t="5877"/>
          <a:stretch/>
        </p:blipFill>
        <p:spPr>
          <a:xfrm>
            <a:off x="498750" y="4697450"/>
            <a:ext cx="557550" cy="81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32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398217" y="5452092"/>
            <a:ext cx="758600" cy="7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747011ec70_1_93"/>
          <p:cNvSpPr txBox="1"/>
          <p:nvPr>
            <p:ph type="title"/>
          </p:nvPr>
        </p:nvSpPr>
        <p:spPr>
          <a:xfrm>
            <a:off x="4487050" y="586375"/>
            <a:ext cx="3507900" cy="77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rPr b="1" lang="en-US" sz="3600"/>
              <a:t>Who We Are 🤔</a:t>
            </a:r>
            <a:endParaRPr sz="4800"/>
          </a:p>
        </p:txBody>
      </p:sp>
      <p:pic>
        <p:nvPicPr>
          <p:cNvPr descr="PXL_20250129_211057388~2.jpg" id="200" name="Google Shape;200;g3747011ec70_1_93"/>
          <p:cNvPicPr preferRelativeResize="0"/>
          <p:nvPr/>
        </p:nvPicPr>
        <p:blipFill rotWithShape="1">
          <a:blip r:embed="rId4">
            <a:alphaModFix/>
          </a:blip>
          <a:srcRect b="0" l="16910" r="16901" t="0"/>
          <a:stretch/>
        </p:blipFill>
        <p:spPr>
          <a:xfrm>
            <a:off x="20" y="10"/>
            <a:ext cx="3332849" cy="2832587"/>
          </a:xfrm>
          <a:custGeom>
            <a:rect b="b" l="l" r="r" t="t"/>
            <a:pathLst>
              <a:path extrusionOk="0" h="3776782" w="4443799">
                <a:moveTo>
                  <a:pt x="0" y="0"/>
                </a:moveTo>
                <a:lnTo>
                  <a:pt x="4164578" y="0"/>
                </a:lnTo>
                <a:lnTo>
                  <a:pt x="4238884" y="154250"/>
                </a:lnTo>
                <a:cubicBezTo>
                  <a:pt x="4370833" y="466214"/>
                  <a:pt x="4443799" y="809200"/>
                  <a:pt x="4443799" y="1169228"/>
                </a:cubicBezTo>
                <a:cubicBezTo>
                  <a:pt x="4443799" y="2609341"/>
                  <a:pt x="3276357" y="3776782"/>
                  <a:pt x="1836244" y="3776782"/>
                </a:cubicBezTo>
                <a:cubicBezTo>
                  <a:pt x="1206195" y="3776782"/>
                  <a:pt x="628337" y="3553326"/>
                  <a:pt x="177598" y="3181344"/>
                </a:cubicBezTo>
                <a:lnTo>
                  <a:pt x="0" y="3019932"/>
                </a:lnTo>
                <a:close/>
              </a:path>
            </a:pathLst>
          </a:custGeom>
          <a:noFill/>
          <a:ln>
            <a:noFill/>
          </a:ln>
        </p:spPr>
      </p:pic>
      <p:pic>
        <p:nvPicPr>
          <p:cNvPr id="201" name="Google Shape;201;g3747011ec70_1_93"/>
          <p:cNvPicPr preferRelativeResize="0"/>
          <p:nvPr/>
        </p:nvPicPr>
        <p:blipFill rotWithShape="1">
          <a:blip r:embed="rId5">
            <a:alphaModFix/>
          </a:blip>
          <a:srcRect b="0" l="3306" r="1059" t="0"/>
          <a:stretch/>
        </p:blipFill>
        <p:spPr>
          <a:xfrm>
            <a:off x="20" y="4645346"/>
            <a:ext cx="2580440" cy="2212654"/>
          </a:xfrm>
          <a:custGeom>
            <a:rect b="b" l="l" r="r" t="t"/>
            <a:pathLst>
              <a:path extrusionOk="0" h="2950205" w="3440586">
                <a:moveTo>
                  <a:pt x="1539166" y="0"/>
                </a:moveTo>
                <a:cubicBezTo>
                  <a:pt x="2589292" y="0"/>
                  <a:pt x="3440586" y="851294"/>
                  <a:pt x="3440586" y="1901419"/>
                </a:cubicBezTo>
                <a:cubicBezTo>
                  <a:pt x="3440586" y="2229583"/>
                  <a:pt x="3357452" y="2538330"/>
                  <a:pt x="3211095" y="2807749"/>
                </a:cubicBezTo>
                <a:lnTo>
                  <a:pt x="3124550" y="2950205"/>
                </a:lnTo>
                <a:lnTo>
                  <a:pt x="0" y="2950205"/>
                </a:lnTo>
                <a:lnTo>
                  <a:pt x="0" y="788141"/>
                </a:lnTo>
                <a:lnTo>
                  <a:pt x="71938" y="691940"/>
                </a:lnTo>
                <a:cubicBezTo>
                  <a:pt x="420687" y="269355"/>
                  <a:pt x="948471" y="0"/>
                  <a:pt x="1539166" y="0"/>
                </a:cubicBezTo>
                <a:close/>
              </a:path>
            </a:pathLst>
          </a:custGeom>
          <a:noFill/>
          <a:ln>
            <a:noFill/>
          </a:ln>
        </p:spPr>
      </p:pic>
      <p:sp>
        <p:nvSpPr>
          <p:cNvPr id="202" name="Google Shape;202;g3747011ec70_1_93"/>
          <p:cNvSpPr txBox="1"/>
          <p:nvPr>
            <p:ph idx="1" type="body"/>
          </p:nvPr>
        </p:nvSpPr>
        <p:spPr>
          <a:xfrm>
            <a:off x="4900650" y="2030000"/>
            <a:ext cx="4064700" cy="431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n-US" sz="1400">
                <a:solidFill>
                  <a:srgbClr val="000000"/>
                </a:solidFill>
              </a:rPr>
              <a:t>Rory Graves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>
                <a:solidFill>
                  <a:srgbClr val="000000"/>
                </a:solidFill>
              </a:rPr>
              <a:t>A </a:t>
            </a:r>
            <a:r>
              <a:rPr b="1" lang="en-US" sz="1400">
                <a:solidFill>
                  <a:srgbClr val="000000"/>
                </a:solidFill>
              </a:rPr>
              <a:t>Scala advocate</a:t>
            </a:r>
            <a:r>
              <a:rPr lang="en-US" sz="1400">
                <a:solidFill>
                  <a:srgbClr val="000000"/>
                </a:solidFill>
              </a:rPr>
              <a:t> and software engineer with </a:t>
            </a:r>
            <a:r>
              <a:rPr b="1" lang="en-US" sz="1400">
                <a:solidFill>
                  <a:srgbClr val="000000"/>
                </a:solidFill>
              </a:rPr>
              <a:t>30+ years of experience</a:t>
            </a:r>
            <a:r>
              <a:rPr lang="en-US" sz="1400">
                <a:solidFill>
                  <a:srgbClr val="000000"/>
                </a:solidFill>
              </a:rPr>
              <a:t> across diverse systems. He has contributed to </a:t>
            </a:r>
            <a:r>
              <a:rPr b="1" lang="en-US" sz="1400">
                <a:solidFill>
                  <a:srgbClr val="000000"/>
                </a:solidFill>
              </a:rPr>
              <a:t>Scala compiler optimizations</a:t>
            </a:r>
            <a:r>
              <a:rPr lang="en-US" sz="1400">
                <a:solidFill>
                  <a:srgbClr val="000000"/>
                </a:solidFill>
              </a:rPr>
              <a:t> and supports </a:t>
            </a:r>
            <a:r>
              <a:rPr b="1" lang="en-US" sz="1400">
                <a:solidFill>
                  <a:srgbClr val="000000"/>
                </a:solidFill>
              </a:rPr>
              <a:t>AI/ML research</a:t>
            </a:r>
            <a:r>
              <a:rPr lang="en-US" sz="1400">
                <a:solidFill>
                  <a:srgbClr val="000000"/>
                </a:solidFill>
              </a:rPr>
              <a:t> while mentoring developers. Beyond tech, he is a </a:t>
            </a:r>
            <a:r>
              <a:rPr b="1" lang="en-US" sz="1400">
                <a:solidFill>
                  <a:srgbClr val="000000"/>
                </a:solidFill>
              </a:rPr>
              <a:t>martial artist, windmill tour guide, and public speaking mentor</a:t>
            </a:r>
            <a:r>
              <a:rPr lang="en-US" sz="1400">
                <a:solidFill>
                  <a:srgbClr val="000000"/>
                </a:solidFill>
              </a:rPr>
              <a:t>.</a:t>
            </a:r>
            <a:br>
              <a:rPr lang="en-US" sz="1400">
                <a:solidFill>
                  <a:srgbClr val="000000"/>
                </a:solidFill>
              </a:rPr>
            </a:br>
            <a:r>
              <a:rPr b="1" lang="en-US" sz="1400">
                <a:solidFill>
                  <a:srgbClr val="000000"/>
                </a:solidFill>
              </a:rPr>
              <a:t>LinkedIn:</a:t>
            </a:r>
            <a:r>
              <a:rPr lang="en-US" sz="1400">
                <a:solidFill>
                  <a:srgbClr val="000000"/>
                </a:solidFill>
              </a:rPr>
              <a:t> https://www.linkedin.com/in/roryjgraves/</a:t>
            </a:r>
            <a:endParaRPr sz="3400"/>
          </a:p>
          <a:p>
            <a:pPr indent="0" lvl="0" marL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b="1" lang="en-US" sz="1400">
                <a:solidFill>
                  <a:srgbClr val="000000"/>
                </a:solidFill>
              </a:rPr>
              <a:t>Kannupriya Kalra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en-US" sz="1400">
                <a:solidFill>
                  <a:srgbClr val="000000"/>
                </a:solidFill>
              </a:rPr>
              <a:t>Backend engineer and </a:t>
            </a:r>
            <a:r>
              <a:rPr b="1" lang="en-US" sz="1400">
                <a:solidFill>
                  <a:srgbClr val="000000"/>
                </a:solidFill>
              </a:rPr>
              <a:t>community leader</a:t>
            </a:r>
            <a:r>
              <a:rPr lang="en-US" sz="1400">
                <a:solidFill>
                  <a:srgbClr val="000000"/>
                </a:solidFill>
              </a:rPr>
              <a:t> specializing in type-safe, functional AI development. </a:t>
            </a:r>
            <a:r>
              <a:rPr b="1" lang="en-US" sz="1400">
                <a:solidFill>
                  <a:srgbClr val="000000"/>
                </a:solidFill>
              </a:rPr>
              <a:t>Creator of LLM4S</a:t>
            </a:r>
            <a:r>
              <a:rPr lang="en-US" sz="1400">
                <a:solidFill>
                  <a:srgbClr val="000000"/>
                </a:solidFill>
              </a:rPr>
              <a:t>, a Scala-first toolkit inspired by LangChain and Pydantic, she brings structure and reliability to generative AI. With 10+ years’ experience, s</a:t>
            </a:r>
            <a:r>
              <a:rPr b="1" lang="en-US" sz="1400">
                <a:solidFill>
                  <a:srgbClr val="000000"/>
                </a:solidFill>
              </a:rPr>
              <a:t>he’s led engineering at Sky</a:t>
            </a:r>
            <a:r>
              <a:rPr lang="en-US" sz="1400">
                <a:solidFill>
                  <a:srgbClr val="000000"/>
                </a:solidFill>
              </a:rPr>
              <a:t>, mentored Google Summer of Code contributors, and </a:t>
            </a:r>
            <a:r>
              <a:rPr b="1" lang="en-US" sz="1400">
                <a:solidFill>
                  <a:srgbClr val="000000"/>
                </a:solidFill>
              </a:rPr>
              <a:t>spoken at conferences worldwide</a:t>
            </a:r>
            <a:r>
              <a:rPr lang="en-US" sz="1400">
                <a:solidFill>
                  <a:srgbClr val="000000"/>
                </a:solidFill>
              </a:rPr>
              <a:t>, shaping how typed languages integrate with modern AI.</a:t>
            </a:r>
            <a:br>
              <a:rPr lang="en-US" sz="1400">
                <a:solidFill>
                  <a:srgbClr val="000000"/>
                </a:solidFill>
              </a:rPr>
            </a:br>
            <a:r>
              <a:rPr b="1" lang="en-US" sz="1400">
                <a:solidFill>
                  <a:srgbClr val="000000"/>
                </a:solidFill>
              </a:rPr>
              <a:t>LinkedIn:</a:t>
            </a:r>
            <a:r>
              <a:rPr lang="en-US" sz="1400">
                <a:solidFill>
                  <a:srgbClr val="000000"/>
                </a:solidFill>
              </a:rPr>
              <a:t> https://www.linkedin.com/in/kannupriyakalra/</a:t>
            </a:r>
            <a:endParaRPr sz="3400"/>
          </a:p>
          <a:p>
            <a:pPr indent="0" lvl="0" marL="0" rtl="0" algn="l">
              <a:lnSpc>
                <a:spcPct val="9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03" name="Google Shape;203;g3747011ec70_1_9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167825" y="2620113"/>
            <a:ext cx="2580425" cy="258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3747011ec70_1_29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g3747011ec70_1_293"/>
          <p:cNvSpPr/>
          <p:nvPr/>
        </p:nvSpPr>
        <p:spPr>
          <a:xfrm flipH="1" rot="-5400000">
            <a:off x="1142713" y="-1142284"/>
            <a:ext cx="6858000" cy="9143425"/>
          </a:xfrm>
          <a:prstGeom prst="rect">
            <a:avLst/>
          </a:prstGeom>
          <a:gradFill>
            <a:gsLst>
              <a:gs pos="0">
                <a:schemeClr val="accent1"/>
              </a:gs>
              <a:gs pos="8000">
                <a:schemeClr val="accent1"/>
              </a:gs>
              <a:gs pos="100000">
                <a:srgbClr val="244061"/>
              </a:gs>
            </a:gsLst>
            <a:lin ang="120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g3747011ec70_1_293"/>
          <p:cNvSpPr/>
          <p:nvPr/>
        </p:nvSpPr>
        <p:spPr>
          <a:xfrm flipH="1" rot="10800000">
            <a:off x="-1733" y="0"/>
            <a:ext cx="6803134" cy="6857572"/>
          </a:xfrm>
          <a:prstGeom prst="rect">
            <a:avLst/>
          </a:prstGeom>
          <a:gradFill>
            <a:gsLst>
              <a:gs pos="0">
                <a:srgbClr val="000000">
                  <a:alpha val="51372"/>
                </a:srgbClr>
              </a:gs>
              <a:gs pos="8000">
                <a:srgbClr val="000000">
                  <a:alpha val="51372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g3747011ec70_1_293"/>
          <p:cNvSpPr/>
          <p:nvPr/>
        </p:nvSpPr>
        <p:spPr>
          <a:xfrm flipH="1" rot="-5400000">
            <a:off x="2125298" y="-161647"/>
            <a:ext cx="4894564" cy="9145160"/>
          </a:xfrm>
          <a:prstGeom prst="rect">
            <a:avLst/>
          </a:prstGeom>
          <a:gradFill>
            <a:gsLst>
              <a:gs pos="0">
                <a:srgbClr val="92CCDC">
                  <a:alpha val="0"/>
                </a:srgbClr>
              </a:gs>
              <a:gs pos="100000">
                <a:srgbClr val="000000">
                  <a:alpha val="45490"/>
                </a:srgbClr>
              </a:gs>
            </a:gsLst>
            <a:lin ang="12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2" name="Google Shape;212;g3747011ec70_1_293" title="gsoc_2025_contributors_shoutout.png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2900" y="1050132"/>
            <a:ext cx="8458200" cy="47577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6445b3fb1e_4_96"/>
          <p:cNvSpPr txBox="1"/>
          <p:nvPr/>
        </p:nvSpPr>
        <p:spPr>
          <a:xfrm>
            <a:off x="738000" y="526475"/>
            <a:ext cx="82296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Production Features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9" name="Google Shape;219;g36445b3fb1e_4_96"/>
          <p:cNvSpPr txBox="1"/>
          <p:nvPr/>
        </p:nvSpPr>
        <p:spPr>
          <a:xfrm>
            <a:off x="457200" y="-444133"/>
            <a:ext cx="822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36445b3fb1e_4_96"/>
          <p:cNvSpPr txBox="1"/>
          <p:nvPr/>
        </p:nvSpPr>
        <p:spPr>
          <a:xfrm>
            <a:off x="1439725" y="1291850"/>
            <a:ext cx="6908100" cy="47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Multi-provider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Execution environments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Error Handling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MCP Support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Agent framework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Multimodal Generation</a:t>
            </a: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RAG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- Observability</a:t>
            </a:r>
            <a:br>
              <a:rPr b="0" i="0" lang="en-US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3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1" name="Google Shape;221;g36445b3fb1e_4_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3000" y="0"/>
            <a:ext cx="6857999" cy="6857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g36445b3fb1e_4_9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05278" y="824203"/>
            <a:ext cx="5169850" cy="74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g36445b3fb1e_4_96"/>
          <p:cNvSpPr txBox="1"/>
          <p:nvPr/>
        </p:nvSpPr>
        <p:spPr>
          <a:xfrm>
            <a:off x="2169450" y="730725"/>
            <a:ext cx="4805100" cy="74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i="0" lang="en-US" sz="32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LLM4S Production Features</a:t>
            </a:r>
            <a:endParaRPr b="1" i="0" sz="32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36445b3fb1e_4_96"/>
          <p:cNvPicPr preferRelativeResize="0"/>
          <p:nvPr/>
        </p:nvPicPr>
        <p:blipFill rotWithShape="1">
          <a:blip r:embed="rId5">
            <a:alphaModFix/>
          </a:blip>
          <a:srcRect b="0" l="0" r="0" t="852"/>
          <a:stretch/>
        </p:blipFill>
        <p:spPr>
          <a:xfrm>
            <a:off x="0" y="0"/>
            <a:ext cx="121125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36445b3fb1e_4_96"/>
          <p:cNvPicPr preferRelativeResize="0"/>
          <p:nvPr/>
        </p:nvPicPr>
        <p:blipFill rotWithShape="1">
          <a:blip r:embed="rId5">
            <a:alphaModFix/>
          </a:blip>
          <a:srcRect b="0" l="0" r="0" t="832"/>
          <a:stretch/>
        </p:blipFill>
        <p:spPr>
          <a:xfrm>
            <a:off x="7932750" y="0"/>
            <a:ext cx="1211250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g36445b3fb1e_4_9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436350" y="6385100"/>
            <a:ext cx="361950" cy="28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" name="Google Shape;227;g36445b3fb1e_4_96"/>
          <p:cNvSpPr txBox="1"/>
          <p:nvPr/>
        </p:nvSpPr>
        <p:spPr>
          <a:xfrm>
            <a:off x="3451725" y="2936400"/>
            <a:ext cx="1041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-US" sz="10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Cross Scala Support</a:t>
            </a:r>
            <a:endParaRPr b="0" i="0" sz="10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6445b3fb1e_6_11"/>
          <p:cNvSpPr txBox="1"/>
          <p:nvPr/>
        </p:nvSpPr>
        <p:spPr>
          <a:xfrm>
            <a:off x="5846890" y="776871"/>
            <a:ext cx="2871900" cy="320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t/>
            </a:r>
            <a:endParaRPr b="0" i="0" sz="35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g36445b3fb1e_6_11"/>
          <p:cNvSpPr txBox="1"/>
          <p:nvPr/>
        </p:nvSpPr>
        <p:spPr>
          <a:xfrm>
            <a:off x="5846885" y="3436501"/>
            <a:ext cx="2029200" cy="7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g36445b3fb1e_6_11"/>
          <p:cNvSpPr txBox="1"/>
          <p:nvPr/>
        </p:nvSpPr>
        <p:spPr>
          <a:xfrm>
            <a:off x="324070" y="4907573"/>
            <a:ext cx="514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g36445b3fb1e_6_11"/>
          <p:cNvSpPr txBox="1"/>
          <p:nvPr/>
        </p:nvSpPr>
        <p:spPr>
          <a:xfrm>
            <a:off x="273825" y="731919"/>
            <a:ext cx="52434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38761D"/>
                </a:solidFill>
                <a:latin typeface="Lora SemiBold"/>
                <a:ea typeface="Lora SemiBold"/>
                <a:cs typeface="Lora SemiBold"/>
                <a:sym typeface="Lora SemiBold"/>
              </a:rPr>
              <a:t>Model Context Protocol</a:t>
            </a:r>
            <a:endParaRPr b="0" i="0" sz="2500" u="none" cap="none" strike="noStrike">
              <a:solidFill>
                <a:srgbClr val="38761D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37" name="Google Shape;237;g36445b3fb1e_6_11"/>
          <p:cNvSpPr txBox="1"/>
          <p:nvPr/>
        </p:nvSpPr>
        <p:spPr>
          <a:xfrm>
            <a:off x="324075" y="1718075"/>
            <a:ext cx="5631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b="0" i="0" lang="en-US" sz="17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MCP extends LLM4S agent's possible toolset and allows developers to seamlessly connect to any MCP server.</a:t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g36445b3fb1e_6_11"/>
          <p:cNvSpPr/>
          <p:nvPr/>
        </p:nvSpPr>
        <p:spPr>
          <a:xfrm flipH="1">
            <a:off x="6532620" y="3428992"/>
            <a:ext cx="2469000" cy="3200400"/>
          </a:xfrm>
          <a:prstGeom prst="rtTriangle">
            <a:avLst/>
          </a:prstGeom>
          <a:solidFill>
            <a:srgbClr val="38761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9" name="Google Shape;239;g36445b3fb1e_6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4075" y="2641951"/>
            <a:ext cx="5631899" cy="3742823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g36445b3fb1e_6_11"/>
          <p:cNvSpPr/>
          <p:nvPr/>
        </p:nvSpPr>
        <p:spPr>
          <a:xfrm>
            <a:off x="5915450" y="776875"/>
            <a:ext cx="2871900" cy="5607900"/>
          </a:xfrm>
          <a:prstGeom prst="rect">
            <a:avLst/>
          </a:prstGeom>
          <a:noFill/>
          <a:ln cap="flat" cmpd="sng" w="1905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1" name="Google Shape;241;g36445b3fb1e_6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769025" y="266999"/>
            <a:ext cx="1160325" cy="11603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g36445b3fb1e_6_11"/>
          <p:cNvSpPr txBox="1"/>
          <p:nvPr/>
        </p:nvSpPr>
        <p:spPr>
          <a:xfrm>
            <a:off x="6144650" y="1628088"/>
            <a:ext cx="2276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0" i="0" lang="en-US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Plug into any </a:t>
            </a:r>
            <a:r>
              <a:rPr b="0" i="0" lang="en-US" sz="3500" u="none" cap="none" strike="noStrike">
                <a:solidFill>
                  <a:srgbClr val="38761D"/>
                </a:solidFill>
                <a:latin typeface="Calibri"/>
                <a:ea typeface="Calibri"/>
                <a:cs typeface="Calibri"/>
                <a:sym typeface="Calibri"/>
              </a:rPr>
              <a:t>tool</a:t>
            </a:r>
            <a:r>
              <a:rPr b="0" i="0" lang="en-US" sz="3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effortlessly</a:t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36445b3fb1e_6_55"/>
          <p:cNvSpPr txBox="1"/>
          <p:nvPr/>
        </p:nvSpPr>
        <p:spPr>
          <a:xfrm>
            <a:off x="324070" y="4907573"/>
            <a:ext cx="51429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t/>
            </a:r>
            <a:endParaRPr b="0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g36445b3fb1e_6_55"/>
          <p:cNvSpPr txBox="1"/>
          <p:nvPr/>
        </p:nvSpPr>
        <p:spPr>
          <a:xfrm>
            <a:off x="273825" y="731925"/>
            <a:ext cx="79095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b="0" i="0" lang="en-US" sz="2500" u="none" cap="none" strike="noStrike">
                <a:solidFill>
                  <a:srgbClr val="38761D"/>
                </a:solidFill>
                <a:latin typeface="Lora SemiBold"/>
                <a:ea typeface="Lora SemiBold"/>
                <a:cs typeface="Lora SemiBold"/>
                <a:sym typeface="Lora SemiBold"/>
              </a:rPr>
              <a:t>One Protocol. Every Tool. Powered by LLM4S.</a:t>
            </a:r>
            <a:endParaRPr b="0" i="0" sz="2500" u="none" cap="none" strike="noStrike">
              <a:solidFill>
                <a:srgbClr val="38761D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250" name="Google Shape;250;g36445b3fb1e_6_55"/>
          <p:cNvSpPr txBox="1"/>
          <p:nvPr/>
        </p:nvSpPr>
        <p:spPr>
          <a:xfrm>
            <a:off x="-7273650" y="1779700"/>
            <a:ext cx="56319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b="0" i="0" sz="17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36445b3fb1e_6_55"/>
          <p:cNvSpPr txBox="1"/>
          <p:nvPr/>
        </p:nvSpPr>
        <p:spPr>
          <a:xfrm>
            <a:off x="6144650" y="1628088"/>
            <a:ext cx="2276400" cy="69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t/>
            </a:r>
            <a:endParaRPr b="0" i="0" sz="33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g36445b3fb1e_6_55"/>
          <p:cNvSpPr txBox="1"/>
          <p:nvPr/>
        </p:nvSpPr>
        <p:spPr>
          <a:xfrm>
            <a:off x="361925" y="1520225"/>
            <a:ext cx="8598300" cy="21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One Protocol, Any Tool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MCP unifies every tool source — from local DBs to cloud APIs to future systems — into a single interface your agent already understands.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Agent Loop Ready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The LLM4S agent loop handles messages and tool calls natively; MCP just drops new capabilities straight into that flow, no code changes.</a:t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Scalable by Design</a:t>
            </a:r>
            <a:r>
              <a:rPr b="0" i="0" lang="en-US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Add, swap, or upgrade tools without touching the core → growth without friction.</a:t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Google Shape;253;g36445b3fb1e_6_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98375" y="3290299"/>
            <a:ext cx="5347248" cy="343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2013-01-27T09:14:16Z</dcterms:created>
</cp:coreProperties>
</file>